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68" r:id="rId2"/>
    <p:sldId id="269" r:id="rId3"/>
    <p:sldId id="270" r:id="rId4"/>
    <p:sldId id="291" r:id="rId5"/>
    <p:sldId id="290" r:id="rId6"/>
    <p:sldId id="346" r:id="rId7"/>
    <p:sldId id="301" r:id="rId8"/>
    <p:sldId id="302" r:id="rId9"/>
    <p:sldId id="336" r:id="rId10"/>
    <p:sldId id="337" r:id="rId11"/>
    <p:sldId id="338" r:id="rId12"/>
    <p:sldId id="339" r:id="rId13"/>
    <p:sldId id="340" r:id="rId14"/>
    <p:sldId id="335" r:id="rId15"/>
    <p:sldId id="296" r:id="rId16"/>
    <p:sldId id="333" r:id="rId17"/>
    <p:sldId id="334" r:id="rId18"/>
    <p:sldId id="297" r:id="rId19"/>
    <p:sldId id="343" r:id="rId20"/>
    <p:sldId id="345" r:id="rId21"/>
    <p:sldId id="341" r:id="rId22"/>
    <p:sldId id="342" r:id="rId23"/>
    <p:sldId id="289" r:id="rId24"/>
    <p:sldId id="293" r:id="rId25"/>
    <p:sldId id="288" r:id="rId26"/>
    <p:sldId id="294" r:id="rId27"/>
    <p:sldId id="287" r:id="rId28"/>
    <p:sldId id="347"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53">
          <p15:clr>
            <a:srgbClr val="A4A3A4"/>
          </p15:clr>
        </p15:guide>
        <p15:guide id="4" orient="horz" pos="3974">
          <p15:clr>
            <a:srgbClr val="A4A3A4"/>
          </p15:clr>
        </p15:guide>
        <p15:guide id="5" pos="324">
          <p15:clr>
            <a:srgbClr val="A4A3A4"/>
          </p15:clr>
        </p15:guide>
        <p15:guide id="6" pos="73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C00"/>
    <a:srgbClr val="2BB7B3"/>
    <a:srgbClr val="003F43"/>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6" autoAdjust="0"/>
    <p:restoredTop sz="94660"/>
  </p:normalViewPr>
  <p:slideViewPr>
    <p:cSldViewPr snapToGrid="0" showGuides="1">
      <p:cViewPr varScale="1">
        <p:scale>
          <a:sx n="86" d="100"/>
          <a:sy n="86" d="100"/>
        </p:scale>
        <p:origin x="384" y="62"/>
      </p:cViewPr>
      <p:guideLst>
        <p:guide orient="horz" pos="2160"/>
        <p:guide pos="3840"/>
        <p:guide orient="horz" pos="353"/>
        <p:guide orient="horz" pos="3974"/>
        <p:guide pos="324"/>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0.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49.GIF"/><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2.sv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2.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22.jpeg"/><Relationship Id="rId5" Type="http://schemas.openxmlformats.org/officeDocument/2006/relationships/image" Target="../media/image13.svg"/><Relationship Id="rId10" Type="http://schemas.openxmlformats.org/officeDocument/2006/relationships/image" Target="../media/image21.jpeg"/><Relationship Id="rId4" Type="http://schemas.openxmlformats.org/officeDocument/2006/relationships/image" Target="../media/image12.pn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36" y="4697875"/>
            <a:ext cx="12214536" cy="2171700"/>
          </a:xfrm>
          <a:prstGeom prst="rect">
            <a:avLst/>
          </a:prstGeom>
        </p:spPr>
      </p:pic>
      <p:sp>
        <p:nvSpPr>
          <p:cNvPr id="6" name="文本框 5"/>
          <p:cNvSpPr txBox="1"/>
          <p:nvPr/>
        </p:nvSpPr>
        <p:spPr>
          <a:xfrm>
            <a:off x="515938" y="1754911"/>
            <a:ext cx="933300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rPr>
              <a:t>ME331 </a:t>
            </a:r>
            <a:r>
              <a:rPr kumimoji="0" lang="zh-CN" altLang="en-US"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rPr>
              <a:t>机器人建模与控制</a:t>
            </a:r>
            <a:endParaRPr kumimoji="0" lang="en-US" altLang="zh-CN"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endParaRPr>
          </a:p>
          <a:p>
            <a:pPr marL="0" marR="0" lvl="0" indent="0" algn="l" defTabSz="914400" rtl="0" eaLnBrk="1" fontAlgn="auto" latinLnBrk="0" hangingPunct="1">
              <a:lnSpc>
                <a:spcPct val="100000"/>
              </a:lnSpc>
              <a:spcBef>
                <a:spcPts val="0"/>
              </a:spcBef>
              <a:spcAft>
                <a:spcPts val="30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视觉控制机械臂及压力控制机械爪</a:t>
            </a:r>
          </a:p>
        </p:txBody>
      </p:sp>
      <p:sp>
        <p:nvSpPr>
          <p:cNvPr id="7" name="文本框 6"/>
          <p:cNvSpPr txBox="1"/>
          <p:nvPr/>
        </p:nvSpPr>
        <p:spPr>
          <a:xfrm>
            <a:off x="550663" y="3814901"/>
            <a:ext cx="5328758" cy="6001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rPr>
              <a:t>12011624</a:t>
            </a:r>
            <a:r>
              <a:rPr kumimoji="0" lang="zh-CN" altLang="en-US"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rPr>
              <a:t>龙嘉骏</a:t>
            </a:r>
            <a:endParaRPr kumimoji="0" lang="en-US" altLang="zh-CN"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lang="en-US" altLang="zh-CN"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12010502</a:t>
            </a:r>
            <a:r>
              <a:rPr lang="zh-CN" altLang="en-US"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陈逸飞</a:t>
            </a:r>
            <a:endParaRPr lang="en-US" altLang="zh-CN"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rPr>
              <a:t>12011301</a:t>
            </a:r>
            <a:r>
              <a:rPr kumimoji="0" lang="zh-CN" altLang="en-US"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rPr>
              <a:t>方艺钧</a:t>
            </a:r>
            <a:endParaRPr kumimoji="0" lang="en-US" altLang="zh-CN"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lang="en-US" altLang="zh-CN"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12011711</a:t>
            </a:r>
            <a:r>
              <a:rPr lang="zh-CN" altLang="en-US"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王子猛</a:t>
            </a:r>
            <a:endParaRPr lang="en-US" altLang="zh-CN"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rPr>
              <a:t>1</a:t>
            </a:r>
            <a:r>
              <a:rPr lang="en-US" altLang="zh-CN"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2012005</a:t>
            </a:r>
            <a:r>
              <a:rPr lang="zh-CN" altLang="en-US" b="1" spc="600" dirty="0">
                <a:solidFill>
                  <a:schemeClr val="bg2">
                    <a:lumMod val="10000"/>
                  </a:schemeClr>
                </a:solidFill>
                <a:latin typeface="宋体" panose="02010600030101010101" pitchFamily="2" charset="-122"/>
                <a:ea typeface="宋体" panose="02010600030101010101" pitchFamily="2" charset="-122"/>
                <a:cs typeface="Open Sans" panose="020B0606030504020204" pitchFamily="34" charset="0"/>
              </a:rPr>
              <a:t>向科润</a:t>
            </a:r>
            <a:endParaRPr kumimoji="0" lang="zh-CN" altLang="en-US" sz="1800" b="1" i="0" u="none" strike="noStrike" kern="1200" cap="none" spc="600" normalizeH="0" baseline="0" noProof="0" dirty="0">
              <a:ln>
                <a:noFill/>
              </a:ln>
              <a:solidFill>
                <a:schemeClr val="bg2">
                  <a:lumMod val="10000"/>
                </a:schemeClr>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sp>
        <p:nvSpPr>
          <p:cNvPr id="2" name="矩形 1"/>
          <p:cNvSpPr/>
          <p:nvPr/>
        </p:nvSpPr>
        <p:spPr>
          <a:xfrm>
            <a:off x="617220" y="3603792"/>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467" y="5746995"/>
            <a:ext cx="3057110" cy="561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p:cNvSpPr txBox="1"/>
          <p:nvPr/>
        </p:nvSpPr>
        <p:spPr>
          <a:xfrm>
            <a:off x="513495" y="562149"/>
            <a:ext cx="52400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视觉识别处理</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poseDetector</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pic>
        <p:nvPicPr>
          <p:cNvPr id="6" name="图片 5"/>
          <p:cNvPicPr>
            <a:picLocks noChangeAspect="1"/>
          </p:cNvPicPr>
          <p:nvPr/>
        </p:nvPicPr>
        <p:blipFill>
          <a:blip r:embed="rId8"/>
          <a:stretch>
            <a:fillRect/>
          </a:stretch>
        </p:blipFill>
        <p:spPr>
          <a:xfrm>
            <a:off x="172527" y="1234704"/>
            <a:ext cx="8710415" cy="4427604"/>
          </a:xfrm>
          <a:prstGeom prst="rect">
            <a:avLst/>
          </a:prstGeom>
        </p:spPr>
      </p:pic>
      <p:sp>
        <p:nvSpPr>
          <p:cNvPr id="14" name="文本框 13"/>
          <p:cNvSpPr txBox="1"/>
          <p:nvPr/>
        </p:nvSpPr>
        <p:spPr>
          <a:xfrm>
            <a:off x="8962363" y="1717931"/>
            <a:ext cx="3057110" cy="19878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s</a:t>
            </a:r>
            <a:r>
              <a:rPr kumimoji="0" lang="en-US" altLang="zh-CN" sz="1600" b="0" i="0" u="none" strike="noStrike" kern="1200" cap="none" spc="0" normalizeH="0" baseline="0" noProof="0" dirty="0" err="1">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tatic_image_mode</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s</a:t>
            </a:r>
            <a:r>
              <a:rPr kumimoji="0" lang="en-US" altLang="zh-CN" sz="1600" b="0" i="0" u="none" strike="noStrike" kern="1200" cap="none" spc="0" normalizeH="0" baseline="0" noProof="0" dirty="0" err="1">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mooth_landmarks</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err="1">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min_detection_confidence</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m</a:t>
            </a:r>
            <a:r>
              <a:rPr kumimoji="0" lang="en-US" altLang="zh-CN" sz="1600" b="0" i="0" u="none" strike="noStrike" kern="1200" cap="none" spc="0" normalizeH="0" baseline="0" noProof="0" dirty="0" err="1">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in_tracking_confidence</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p:cNvSpPr txBox="1"/>
          <p:nvPr/>
        </p:nvSpPr>
        <p:spPr>
          <a:xfrm>
            <a:off x="513495" y="562149"/>
            <a:ext cx="479721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视觉识别处理</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findPose()</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3495" y="1260069"/>
            <a:ext cx="11162566" cy="303429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首先，我们将创建原始图像的副本，以便在预处理时不会丢失原始图像的任何内容。</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稍后我们会将蓝绿红格式转换为红绿蓝格式。</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使用 </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process </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函数处理转换后的图像格式的姿势检测。</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验证并检查是否在图像中检测到地标，使用 </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draw_landmarks </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函数将它们绘制在图像上。</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将检查显示参数是否允许我们显示结果和输入图像。</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如果上述条件为真，则显示原始图像以及生成的图像。否则，它只会返回输出图像和结果。</a:t>
            </a:r>
            <a:endPar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pic>
        <p:nvPicPr>
          <p:cNvPr id="4" name="图片 3"/>
          <p:cNvPicPr>
            <a:picLocks noChangeAspect="1"/>
          </p:cNvPicPr>
          <p:nvPr/>
        </p:nvPicPr>
        <p:blipFill>
          <a:blip r:embed="rId8"/>
          <a:stretch>
            <a:fillRect/>
          </a:stretch>
        </p:blipFill>
        <p:spPr>
          <a:xfrm>
            <a:off x="67016" y="4523269"/>
            <a:ext cx="9556308" cy="2194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p:cNvSpPr txBox="1"/>
          <p:nvPr/>
        </p:nvSpPr>
        <p:spPr>
          <a:xfrm>
            <a:off x="513495" y="562149"/>
            <a:ext cx="5380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视觉识别处理</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findPosition()</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3495" y="1260069"/>
            <a:ext cx="11162566" cy="19878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构建数组对关键节点的坐标进行存储</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判断</a:t>
            </a:r>
            <a:r>
              <a:rPr kumimoji="0" lang="en-US" altLang="zh-CN" sz="1600" b="0" i="0" u="none" strike="noStrike" kern="1200" cap="none" spc="0" normalizeH="0" baseline="0" noProof="0" dirty="0" err="1">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self.results.pose_landmarks</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是否为空，</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使用</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for</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循环，在</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enumerate</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里遍历</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self.results.pose_landmarks.landmark</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得到各个关节的</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id</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和它们的位姿，并将他们</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append</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到</a:t>
            </a:r>
            <a:r>
              <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lmList</a:t>
            </a:r>
            <a:r>
              <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里。</a:t>
            </a:r>
            <a:endPar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pic>
        <p:nvPicPr>
          <p:cNvPr id="3" name="图片 2"/>
          <p:cNvPicPr>
            <a:picLocks noChangeAspect="1"/>
          </p:cNvPicPr>
          <p:nvPr/>
        </p:nvPicPr>
        <p:blipFill>
          <a:blip r:embed="rId8"/>
          <a:stretch>
            <a:fillRect/>
          </a:stretch>
        </p:blipFill>
        <p:spPr>
          <a:xfrm>
            <a:off x="2060102" y="3338158"/>
            <a:ext cx="7071973" cy="3345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4"/>
          <a:stretch>
            <a:fillRect/>
          </a:stretch>
        </p:blipFill>
        <p:spPr>
          <a:xfrm>
            <a:off x="8618952" y="469432"/>
            <a:ext cx="3057110" cy="561730"/>
          </a:xfrm>
          <a:prstGeom prst="rect">
            <a:avLst/>
          </a:prstGeom>
        </p:spPr>
      </p:pic>
      <p:sp>
        <p:nvSpPr>
          <p:cNvPr id="9" name="文本框 8"/>
          <p:cNvSpPr txBox="1"/>
          <p:nvPr/>
        </p:nvSpPr>
        <p:spPr>
          <a:xfrm>
            <a:off x="513495" y="562149"/>
            <a:ext cx="38093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视觉识别处理</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test</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5"/>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4" name="图片 3"/>
          <p:cNvPicPr>
            <a:picLocks noChangeAspect="1"/>
          </p:cNvPicPr>
          <p:nvPr/>
        </p:nvPicPr>
        <p:blipFill>
          <a:blip r:embed="rId7"/>
          <a:stretch>
            <a:fillRect/>
          </a:stretch>
        </p:blipFill>
        <p:spPr>
          <a:xfrm>
            <a:off x="6901173" y="1134339"/>
            <a:ext cx="4528068" cy="5339751"/>
          </a:xfrm>
          <a:prstGeom prst="rect">
            <a:avLst/>
          </a:prstGeom>
        </p:spPr>
      </p:pic>
      <p:pic>
        <p:nvPicPr>
          <p:cNvPr id="5" name="陈逸飞最喜欢的舞蹈">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75897" y="1205473"/>
            <a:ext cx="5062874" cy="4692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74291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rPr>
              <a:t>建立</a:t>
            </a: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动力学模型</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IMPORT DYNAMIC MODEL</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5937" y="1808163"/>
            <a:ext cx="8871131" cy="4127477"/>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利用</a:t>
            </a:r>
            <a:r>
              <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MATLAB</a:t>
            </a: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建立动力学模型</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a:lnSpc>
                <a:spcPct val="150000"/>
              </a:lnSpc>
              <a:spcBef>
                <a:spcPts val="1200"/>
              </a:spcBef>
              <a:defRPr/>
            </a:pPr>
            <a:r>
              <a:rPr lang="zh-CN" altLang="en-US"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包括：</a:t>
            </a:r>
            <a:endParaRPr lang="en-US" altLang="zh-CN"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endParaRPr>
          </a:p>
          <a:p>
            <a:pPr>
              <a:lnSpc>
                <a:spcPct val="150000"/>
              </a:lnSpc>
              <a:spcBef>
                <a:spcPts val="1200"/>
              </a:spcBef>
              <a:defRPr/>
            </a:pPr>
            <a:r>
              <a:rPr lang="zh-CN" altLang="en-US"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各关节质量</a:t>
            </a:r>
            <a:endParaRPr lang="en-US" altLang="zh-CN"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endParaRPr>
          </a:p>
          <a:p>
            <a:pPr>
              <a:lnSpc>
                <a:spcPct val="150000"/>
              </a:lnSpc>
              <a:spcBef>
                <a:spcPts val="1200"/>
              </a:spcBef>
              <a:defRPr/>
            </a:pPr>
            <a:r>
              <a:rPr lang="zh-CN" altLang="en-US"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质心位置</a:t>
            </a:r>
            <a:endParaRPr lang="en-US" altLang="zh-CN"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endParaRPr>
          </a:p>
          <a:p>
            <a:pPr>
              <a:lnSpc>
                <a:spcPct val="150000"/>
              </a:lnSpc>
              <a:spcBef>
                <a:spcPts val="1200"/>
              </a:spcBef>
              <a:defRPr/>
            </a:pPr>
            <a:r>
              <a:rPr lang="zh-CN" altLang="en-US" sz="2400"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各关节的惯性张量</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3" name="图片 2">
            <a:extLst>
              <a:ext uri="{FF2B5EF4-FFF2-40B4-BE49-F238E27FC236}">
                <a16:creationId xmlns:a16="http://schemas.microsoft.com/office/drawing/2014/main" id="{60A6A114-BBA2-ED31-ACEA-A4305A999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178" y="2562298"/>
            <a:ext cx="8063883" cy="1459065"/>
          </a:xfrm>
          <a:prstGeom prst="rect">
            <a:avLst/>
          </a:prstGeom>
        </p:spPr>
      </p:pic>
    </p:spTree>
    <p:extLst>
      <p:ext uri="{BB962C8B-B14F-4D97-AF65-F5344CB8AC3E}">
        <p14:creationId xmlns:p14="http://schemas.microsoft.com/office/powerpoint/2010/main" val="31277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正逆运动学计算</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3" name="文本框 12"/>
              <p:cNvSpPr txBox="1"/>
              <p:nvPr/>
            </p:nvSpPr>
            <p:spPr>
              <a:xfrm>
                <a:off x="515937" y="1808163"/>
                <a:ext cx="8871131" cy="17419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正运动学</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5-DOFs</a:t>
                </a:r>
              </a:p>
              <a:p>
                <a:pPr marL="285750" lvl="0" indent="-285750">
                  <a:lnSpc>
                    <a:spcPct val="150000"/>
                  </a:lnSpc>
                  <a:spcBef>
                    <a:spcPts val="1200"/>
                  </a:spcBef>
                  <a:buFont typeface="Arial" panose="020B0604020202020204" pitchFamily="34" charset="0"/>
                  <a:buChar char="•"/>
                  <a:defRPr/>
                </a:pPr>
                <a14:m>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𝟏</m:t>
                        </m:r>
                      </m:sub>
                    </m:sSub>
                  </m:oMath>
                </a14:m>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 = 3cm,</a:t>
                </a:r>
                <a:r>
                  <a:rPr lang="en-US" altLang="zh-CN" b="1" dirty="0">
                    <a:solidFill>
                      <a:schemeClr val="bg2">
                        <a:lumMod val="10000"/>
                      </a:schemeClr>
                    </a:solidFill>
                  </a:rPr>
                  <a:t> </a:t>
                </a:r>
                <a14:m>
                  <m:oMath xmlns:m="http://schemas.openxmlformats.org/officeDocument/2006/math">
                    <m:sSub>
                      <m:sSubPr>
                        <m:ctrlPr>
                          <a:rPr lang="en-US" altLang="zh-CN" i="1">
                            <a:solidFill>
                              <a:srgbClr val="3C3C3C"/>
                            </a:solidFill>
                            <a:latin typeface="Cambria Math" panose="02040503050406030204" pitchFamily="18" charset="0"/>
                            <a:ea typeface="思源黑体 CN Regular" panose="020B0500000000000000" pitchFamily="34" charset="-122"/>
                            <a:cs typeface="Open Sans" panose="020B0606030504020204" pitchFamily="34" charset="0"/>
                          </a:rPr>
                        </m:ctrlPr>
                      </m:sSubPr>
                      <m:e>
                        <m:r>
                          <a:rPr lang="en-US" altLang="zh-CN">
                            <a:solidFill>
                              <a:srgbClr val="3C3C3C"/>
                            </a:solidFill>
                            <a:latin typeface="Cambria Math" panose="02040503050406030204" pitchFamily="18" charset="0"/>
                            <a:ea typeface="思源黑体 CN Regular" panose="020B0500000000000000" pitchFamily="34" charset="-122"/>
                            <a:cs typeface="Open Sans" panose="020B0606030504020204" pitchFamily="34" charset="0"/>
                          </a:rPr>
                          <m:t>𝒍</m:t>
                        </m:r>
                      </m:e>
                      <m:sub>
                        <m:r>
                          <a:rPr lang="en-US" altLang="zh-CN">
                            <a:solidFill>
                              <a:srgbClr val="3C3C3C"/>
                            </a:solidFill>
                            <a:latin typeface="Cambria Math" panose="02040503050406030204" pitchFamily="18" charset="0"/>
                            <a:ea typeface="思源黑体 CN Regular" panose="020B0500000000000000" pitchFamily="34" charset="-122"/>
                            <a:cs typeface="Open Sans" panose="020B0606030504020204" pitchFamily="34" charset="0"/>
                          </a:rPr>
                          <m:t>𝟐</m:t>
                        </m:r>
                      </m:sub>
                    </m:sSub>
                  </m:oMath>
                </a14:m>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 = 20cm,</a:t>
                </a:r>
                <a:r>
                  <a:rPr lang="en-US" altLang="zh-CN" b="1" dirty="0">
                    <a:solidFill>
                      <a:schemeClr val="bg2">
                        <a:lumMod val="10000"/>
                      </a:schemeClr>
                    </a:solidFill>
                  </a:rPr>
                  <a:t> </a:t>
                </a:r>
                <a14:m>
                  <m:oMath xmlns:m="http://schemas.openxmlformats.org/officeDocument/2006/math">
                    <m:sSub>
                      <m:sSubPr>
                        <m:ctrlPr>
                          <a:rPr lang="en-US" altLang="zh-CN" b="1" i="1">
                            <a:solidFill>
                              <a:schemeClr val="bg2">
                                <a:lumMod val="10000"/>
                              </a:schemeClr>
                            </a:solidFill>
                            <a:latin typeface="Cambria Math" panose="02040503050406030204" pitchFamily="18" charset="0"/>
                          </a:rPr>
                        </m:ctrlPr>
                      </m:sSubPr>
                      <m:e>
                        <m:r>
                          <a:rPr lang="en-US" altLang="zh-CN" b="1" i="1">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𝟑</m:t>
                        </m:r>
                      </m:sub>
                    </m:sSub>
                  </m:oMath>
                </a14:m>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 = 10cm,</a:t>
                </a:r>
                <a:r>
                  <a:rPr kumimoji="0" lang="en-US" altLang="zh-CN" sz="1800" b="0" i="0" u="none" strike="noStrike" kern="1200" cap="none" spc="0" normalizeH="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 </a:t>
                </a:r>
                <a14:m>
                  <m:oMath xmlns:m="http://schemas.openxmlformats.org/officeDocument/2006/math">
                    <m:sSub>
                      <m:sSubPr>
                        <m:ctrlPr>
                          <a:rPr lang="en-US" altLang="zh-CN" b="1" i="1">
                            <a:solidFill>
                              <a:schemeClr val="bg2">
                                <a:lumMod val="10000"/>
                              </a:schemeClr>
                            </a:solidFill>
                            <a:latin typeface="Cambria Math" panose="02040503050406030204" pitchFamily="18" charset="0"/>
                          </a:rPr>
                        </m:ctrlPr>
                      </m:sSubPr>
                      <m:e>
                        <m:r>
                          <a:rPr lang="en-US" altLang="zh-CN" b="1" i="1">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𝟓</m:t>
                        </m:r>
                      </m:sub>
                    </m:sSub>
                  </m:oMath>
                </a14:m>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 = 3cm</a:t>
                </a:r>
              </a:p>
            </p:txBody>
          </p:sp>
        </mc:Choice>
        <mc:Fallback xmlns="">
          <p:sp>
            <p:nvSpPr>
              <p:cNvPr id="13" name="文本框 12"/>
              <p:cNvSpPr txBox="1">
                <a:spLocks noRot="1" noChangeAspect="1" noMove="1" noResize="1" noEditPoints="1" noAdjustHandles="1" noChangeArrowheads="1" noChangeShapeType="1" noTextEdit="1"/>
              </p:cNvSpPr>
              <p:nvPr/>
            </p:nvSpPr>
            <p:spPr>
              <a:xfrm>
                <a:off x="515937" y="1808163"/>
                <a:ext cx="8871131" cy="1741952"/>
              </a:xfrm>
              <a:prstGeom prst="rect">
                <a:avLst/>
              </a:prstGeom>
              <a:blipFill>
                <a:blip r:embed="rId3"/>
                <a:stretch>
                  <a:fillRect l="-962" b="-4912"/>
                </a:stretch>
              </a:blipFill>
            </p:spPr>
            <p:txBody>
              <a:bodyPr/>
              <a:lstStyle/>
              <a:p>
                <a:r>
                  <a:rPr lang="zh-CN" altLang="en-US">
                    <a:noFill/>
                  </a:rPr>
                  <a:t> </a:t>
                </a:r>
              </a:p>
            </p:txBody>
          </p:sp>
        </mc:Fallback>
      </mc:AlternateContent>
      <p:pic>
        <p:nvPicPr>
          <p:cNvPr id="15" name="图形 14"/>
          <p:cNvPicPr>
            <a:picLocks noChangeAspect="1"/>
          </p:cNvPicPr>
          <p:nvPr/>
        </p:nvPicPr>
        <p:blipFill>
          <a:blip r:embed="rId4"/>
          <a:stretch>
            <a:fillRect/>
          </a:stretch>
        </p:blipFill>
        <p:spPr>
          <a:xfrm>
            <a:off x="513495" y="5791709"/>
            <a:ext cx="1153281" cy="786328"/>
          </a:xfrm>
          <a:prstGeom prst="rect">
            <a:avLst/>
          </a:prstGeom>
        </p:spPr>
      </p:pic>
      <p:pic>
        <p:nvPicPr>
          <p:cNvPr id="22" name="图形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mc:AlternateContent xmlns:mc="http://schemas.openxmlformats.org/markup-compatibility/2006" xmlns:a14="http://schemas.microsoft.com/office/drawing/2010/main">
        <mc:Choice Requires="a14">
          <p:graphicFrame>
            <p:nvGraphicFramePr>
              <p:cNvPr id="3" name="表格 3"/>
              <p:cNvGraphicFramePr>
                <a:graphicFrameLocks noGrp="1"/>
              </p:cNvGraphicFramePr>
              <p:nvPr>
                <p:extLst>
                  <p:ext uri="{D42A27DB-BD31-4B8C-83A1-F6EECF244321}">
                    <p14:modId xmlns:p14="http://schemas.microsoft.com/office/powerpoint/2010/main" val="2756306049"/>
                  </p:ext>
                </p:extLst>
              </p:nvPr>
            </p:nvGraphicFramePr>
            <p:xfrm>
              <a:off x="162041" y="4468566"/>
              <a:ext cx="5606990" cy="2194560"/>
            </p:xfrm>
            <a:graphic>
              <a:graphicData uri="http://schemas.openxmlformats.org/drawingml/2006/table">
                <a:tbl>
                  <a:tblPr firstRow="1" bandRow="1">
                    <a:tableStyleId>{5C22544A-7EE6-4342-B048-85BDC9FD1C3A}</a:tableStyleId>
                  </a:tblPr>
                  <a:tblGrid>
                    <a:gridCol w="1121398">
                      <a:extLst>
                        <a:ext uri="{9D8B030D-6E8A-4147-A177-3AD203B41FA5}">
                          <a16:colId xmlns:a16="http://schemas.microsoft.com/office/drawing/2014/main" val="20000"/>
                        </a:ext>
                      </a:extLst>
                    </a:gridCol>
                    <a:gridCol w="1121398">
                      <a:extLst>
                        <a:ext uri="{9D8B030D-6E8A-4147-A177-3AD203B41FA5}">
                          <a16:colId xmlns:a16="http://schemas.microsoft.com/office/drawing/2014/main" val="20001"/>
                        </a:ext>
                      </a:extLst>
                    </a:gridCol>
                    <a:gridCol w="1121398">
                      <a:extLst>
                        <a:ext uri="{9D8B030D-6E8A-4147-A177-3AD203B41FA5}">
                          <a16:colId xmlns:a16="http://schemas.microsoft.com/office/drawing/2014/main" val="20002"/>
                        </a:ext>
                      </a:extLst>
                    </a:gridCol>
                    <a:gridCol w="1121398">
                      <a:extLst>
                        <a:ext uri="{9D8B030D-6E8A-4147-A177-3AD203B41FA5}">
                          <a16:colId xmlns:a16="http://schemas.microsoft.com/office/drawing/2014/main" val="20003"/>
                        </a:ext>
                      </a:extLst>
                    </a:gridCol>
                    <a:gridCol w="1121398">
                      <a:extLst>
                        <a:ext uri="{9D8B030D-6E8A-4147-A177-3AD203B41FA5}">
                          <a16:colId xmlns:a16="http://schemas.microsoft.com/office/drawing/2014/main" val="20004"/>
                        </a:ext>
                      </a:extLst>
                    </a:gridCol>
                  </a:tblGrid>
                  <a:tr h="342246">
                    <a:tc>
                      <a:txBody>
                        <a:bodyPr/>
                        <a:lstStyle/>
                        <a:p>
                          <a:pPr algn="ctr"/>
                          <a:r>
                            <a:rPr lang="zh-CN" altLang="en-US" dirty="0"/>
                            <a:t>关节</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𝜽</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a</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𝜶</m:t>
                                    </m:r>
                                  </m:e>
                                  <m:sub>
                                    <m:r>
                                      <m:rPr>
                                        <m:sty m:val="p"/>
                                      </m:rPr>
                                      <a:rPr lang="en-US" altLang="zh-CN" i="1" smtClean="0">
                                        <a:latin typeface="Cambria Math" panose="02040503050406030204" pitchFamily="18" charset="0"/>
                                      </a:rPr>
                                      <m:t>i</m:t>
                                    </m:r>
                                  </m:sub>
                                </m:sSub>
                              </m:oMath>
                            </m:oMathPara>
                          </a14:m>
                          <a:endParaRPr lang="zh-CN" altLang="en-US" dirty="0"/>
                        </a:p>
                      </a:txBody>
                      <a:tcPr/>
                    </a:tc>
                    <a:extLst>
                      <a:ext uri="{0D108BD9-81ED-4DB2-BD59-A6C34878D82A}">
                        <a16:rowId xmlns:a16="http://schemas.microsoft.com/office/drawing/2014/main" val="10000"/>
                      </a:ext>
                    </a:extLst>
                  </a:tr>
                  <a:tr h="342246">
                    <a:tc>
                      <a:txBody>
                        <a:bodyPr/>
                        <a:lstStyle/>
                        <a:p>
                          <a:pPr algn="ctr"/>
                          <a:r>
                            <a:rPr lang="en-US" altLang="zh-CN" dirty="0">
                              <a:solidFill>
                                <a:schemeClr val="bg2">
                                  <a:lumMod val="10000"/>
                                </a:schemeClr>
                              </a:solidFill>
                            </a:rPr>
                            <a:t>1</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𝟏</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𝟏</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1"/>
                      </a:ext>
                    </a:extLst>
                  </a:tr>
                  <a:tr h="342246">
                    <a:tc>
                      <a:txBody>
                        <a:bodyPr/>
                        <a:lstStyle/>
                        <a:p>
                          <a:pPr algn="ctr"/>
                          <a:r>
                            <a:rPr lang="en-US" altLang="zh-CN" dirty="0">
                              <a:solidFill>
                                <a:schemeClr val="bg2">
                                  <a:lumMod val="10000"/>
                                </a:schemeClr>
                              </a:solidFill>
                            </a:rPr>
                            <a:t>2</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𝟐</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𝟐</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2"/>
                      </a:ext>
                    </a:extLst>
                  </a:tr>
                  <a:tr h="342246">
                    <a:tc>
                      <a:txBody>
                        <a:bodyPr/>
                        <a:lstStyle/>
                        <a:p>
                          <a:pPr algn="ctr"/>
                          <a:r>
                            <a:rPr lang="en-US" altLang="zh-CN" dirty="0">
                              <a:solidFill>
                                <a:schemeClr val="bg2">
                                  <a:lumMod val="10000"/>
                                </a:schemeClr>
                              </a:solidFill>
                            </a:rPr>
                            <a:t>3</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𝟑</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𝟑</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3"/>
                      </a:ext>
                    </a:extLst>
                  </a:tr>
                  <a:tr h="342246">
                    <a:tc>
                      <a:txBody>
                        <a:bodyPr/>
                        <a:lstStyle/>
                        <a:p>
                          <a:pPr algn="ctr"/>
                          <a:r>
                            <a:rPr lang="en-US" altLang="zh-CN" dirty="0">
                              <a:solidFill>
                                <a:schemeClr val="bg2">
                                  <a:lumMod val="10000"/>
                                </a:schemeClr>
                              </a:solidFill>
                            </a:rPr>
                            <a:t>4</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𝟒</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2">
                                        <a:lumMod val="10000"/>
                                      </a:schemeClr>
                                    </a:solidFill>
                                    <a:latin typeface="Cambria Math" panose="02040503050406030204" pitchFamily="18" charset="0"/>
                                  </a:rPr>
                                  <m:t>𝟎</m:t>
                                </m:r>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4"/>
                      </a:ext>
                    </a:extLst>
                  </a:tr>
                  <a:tr h="342246">
                    <a:tc>
                      <a:txBody>
                        <a:bodyPr/>
                        <a:lstStyle/>
                        <a:p>
                          <a:pPr algn="ctr"/>
                          <a:r>
                            <a:rPr lang="en-US" altLang="zh-CN" dirty="0">
                              <a:solidFill>
                                <a:schemeClr val="bg2">
                                  <a:lumMod val="10000"/>
                                </a:schemeClr>
                              </a:solidFill>
                            </a:rPr>
                            <a:t>5</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𝟓</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𝟓</m:t>
                                    </m:r>
                                  </m:sub>
                                </m:sSub>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2">
                                        <a:lumMod val="10000"/>
                                      </a:schemeClr>
                                    </a:solidFill>
                                    <a:latin typeface="Cambria Math" panose="02040503050406030204" pitchFamily="18" charset="0"/>
                                  </a:rPr>
                                  <m:t>𝟎</m:t>
                                </m:r>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5"/>
                      </a:ext>
                    </a:extLst>
                  </a:tr>
                </a:tbl>
              </a:graphicData>
            </a:graphic>
          </p:graphicFrame>
        </mc:Choice>
        <mc:Fallback xmlns="">
          <p:graphicFrame>
            <p:nvGraphicFramePr>
              <p:cNvPr id="3" name="表格 3"/>
              <p:cNvGraphicFramePr>
                <a:graphicFrameLocks noGrp="1"/>
              </p:cNvGraphicFramePr>
              <p:nvPr>
                <p:extLst>
                  <p:ext uri="{D42A27DB-BD31-4B8C-83A1-F6EECF244321}">
                    <p14:modId xmlns:p14="http://schemas.microsoft.com/office/powerpoint/2010/main" val="2756306049"/>
                  </p:ext>
                </p:extLst>
              </p:nvPr>
            </p:nvGraphicFramePr>
            <p:xfrm>
              <a:off x="162041" y="4468566"/>
              <a:ext cx="5606990" cy="2194560"/>
            </p:xfrm>
            <a:graphic>
              <a:graphicData uri="http://schemas.openxmlformats.org/drawingml/2006/table">
                <a:tbl>
                  <a:tblPr firstRow="1" bandRow="1">
                    <a:tableStyleId>{5C22544A-7EE6-4342-B048-85BDC9FD1C3A}</a:tableStyleId>
                  </a:tblPr>
                  <a:tblGrid>
                    <a:gridCol w="1121398">
                      <a:extLst>
                        <a:ext uri="{9D8B030D-6E8A-4147-A177-3AD203B41FA5}">
                          <a16:colId xmlns:a16="http://schemas.microsoft.com/office/drawing/2014/main" val="20000"/>
                        </a:ext>
                      </a:extLst>
                    </a:gridCol>
                    <a:gridCol w="1121398">
                      <a:extLst>
                        <a:ext uri="{9D8B030D-6E8A-4147-A177-3AD203B41FA5}">
                          <a16:colId xmlns:a16="http://schemas.microsoft.com/office/drawing/2014/main" val="20001"/>
                        </a:ext>
                      </a:extLst>
                    </a:gridCol>
                    <a:gridCol w="1121398">
                      <a:extLst>
                        <a:ext uri="{9D8B030D-6E8A-4147-A177-3AD203B41FA5}">
                          <a16:colId xmlns:a16="http://schemas.microsoft.com/office/drawing/2014/main" val="20002"/>
                        </a:ext>
                      </a:extLst>
                    </a:gridCol>
                    <a:gridCol w="1121398">
                      <a:extLst>
                        <a:ext uri="{9D8B030D-6E8A-4147-A177-3AD203B41FA5}">
                          <a16:colId xmlns:a16="http://schemas.microsoft.com/office/drawing/2014/main" val="20003"/>
                        </a:ext>
                      </a:extLst>
                    </a:gridCol>
                    <a:gridCol w="1121398">
                      <a:extLst>
                        <a:ext uri="{9D8B030D-6E8A-4147-A177-3AD203B41FA5}">
                          <a16:colId xmlns:a16="http://schemas.microsoft.com/office/drawing/2014/main" val="20004"/>
                        </a:ext>
                      </a:extLst>
                    </a:gridCol>
                  </a:tblGrid>
                  <a:tr h="365760">
                    <a:tc>
                      <a:txBody>
                        <a:bodyPr/>
                        <a:lstStyle/>
                        <a:p>
                          <a:pPr algn="ctr"/>
                          <a:r>
                            <a:rPr lang="zh-CN" altLang="en-US" dirty="0"/>
                            <a:t>关节</a:t>
                          </a:r>
                        </a:p>
                      </a:txBody>
                      <a:tcPr/>
                    </a:tc>
                    <a:tc>
                      <a:txBody>
                        <a:bodyPr/>
                        <a:lstStyle/>
                        <a:p>
                          <a:endParaRPr lang="zh-CN"/>
                        </a:p>
                      </a:txBody>
                      <a:tcPr>
                        <a:blipFill>
                          <a:blip r:embed="rId6"/>
                          <a:stretch>
                            <a:fillRect l="-100543" t="-8333" r="-302717" b="-526667"/>
                          </a:stretch>
                        </a:blipFill>
                      </a:tcPr>
                    </a:tc>
                    <a:tc>
                      <a:txBody>
                        <a:bodyPr/>
                        <a:lstStyle/>
                        <a:p>
                          <a:endParaRPr lang="zh-CN"/>
                        </a:p>
                      </a:txBody>
                      <a:tcPr>
                        <a:blipFill>
                          <a:blip r:embed="rId6"/>
                          <a:stretch>
                            <a:fillRect l="-199459" t="-8333" r="-201081" b="-526667"/>
                          </a:stretch>
                        </a:blipFill>
                      </a:tcPr>
                    </a:tc>
                    <a:tc>
                      <a:txBody>
                        <a:bodyPr/>
                        <a:lstStyle/>
                        <a:p>
                          <a:endParaRPr lang="zh-CN"/>
                        </a:p>
                      </a:txBody>
                      <a:tcPr>
                        <a:blipFill>
                          <a:blip r:embed="rId6"/>
                          <a:stretch>
                            <a:fillRect l="-301087" t="-8333" r="-102174" b="-526667"/>
                          </a:stretch>
                        </a:blipFill>
                      </a:tcPr>
                    </a:tc>
                    <a:tc>
                      <a:txBody>
                        <a:bodyPr/>
                        <a:lstStyle/>
                        <a:p>
                          <a:endParaRPr lang="zh-CN"/>
                        </a:p>
                      </a:txBody>
                      <a:tcPr>
                        <a:blipFill>
                          <a:blip r:embed="rId6"/>
                          <a:stretch>
                            <a:fillRect l="-401087" t="-8333" r="-2174" b="-526667"/>
                          </a:stretch>
                        </a:blipFill>
                      </a:tcPr>
                    </a:tc>
                    <a:extLst>
                      <a:ext uri="{0D108BD9-81ED-4DB2-BD59-A6C34878D82A}">
                        <a16:rowId xmlns:a16="http://schemas.microsoft.com/office/drawing/2014/main" val="10000"/>
                      </a:ext>
                    </a:extLst>
                  </a:tr>
                  <a:tr h="365760">
                    <a:tc>
                      <a:txBody>
                        <a:bodyPr/>
                        <a:lstStyle/>
                        <a:p>
                          <a:pPr algn="ctr"/>
                          <a:r>
                            <a:rPr lang="en-US" altLang="zh-CN" dirty="0">
                              <a:solidFill>
                                <a:schemeClr val="bg2">
                                  <a:lumMod val="10000"/>
                                </a:schemeClr>
                              </a:solidFill>
                            </a:rPr>
                            <a:t>1</a:t>
                          </a:r>
                          <a:endParaRPr lang="zh-CN" altLang="en-US" dirty="0">
                            <a:solidFill>
                              <a:schemeClr val="bg2">
                                <a:lumMod val="10000"/>
                              </a:schemeClr>
                            </a:solidFill>
                          </a:endParaRPr>
                        </a:p>
                      </a:txBody>
                      <a:tcPr/>
                    </a:tc>
                    <a:tc>
                      <a:txBody>
                        <a:bodyPr/>
                        <a:lstStyle/>
                        <a:p>
                          <a:endParaRPr lang="zh-CN"/>
                        </a:p>
                      </a:txBody>
                      <a:tcPr>
                        <a:blipFill>
                          <a:blip r:embed="rId6"/>
                          <a:stretch>
                            <a:fillRect l="-100543" t="-108333" r="-302717" b="-426667"/>
                          </a:stretch>
                        </a:blipFill>
                      </a:tcPr>
                    </a:tc>
                    <a:tc>
                      <a:txBody>
                        <a:bodyPr/>
                        <a:lstStyle/>
                        <a:p>
                          <a:endParaRPr lang="zh-CN"/>
                        </a:p>
                      </a:txBody>
                      <a:tcPr>
                        <a:blipFill>
                          <a:blip r:embed="rId6"/>
                          <a:stretch>
                            <a:fillRect l="-199459" t="-108333" r="-201081" b="-426667"/>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1"/>
                      </a:ext>
                    </a:extLst>
                  </a:tr>
                  <a:tr h="365760">
                    <a:tc>
                      <a:txBody>
                        <a:bodyPr/>
                        <a:lstStyle/>
                        <a:p>
                          <a:pPr algn="ctr"/>
                          <a:r>
                            <a:rPr lang="en-US" altLang="zh-CN" dirty="0">
                              <a:solidFill>
                                <a:schemeClr val="bg2">
                                  <a:lumMod val="10000"/>
                                </a:schemeClr>
                              </a:solidFill>
                            </a:rPr>
                            <a:t>2</a:t>
                          </a:r>
                          <a:endParaRPr lang="zh-CN" altLang="en-US" dirty="0">
                            <a:solidFill>
                              <a:schemeClr val="bg2">
                                <a:lumMod val="10000"/>
                              </a:schemeClr>
                            </a:solidFill>
                          </a:endParaRPr>
                        </a:p>
                      </a:txBody>
                      <a:tcPr/>
                    </a:tc>
                    <a:tc>
                      <a:txBody>
                        <a:bodyPr/>
                        <a:lstStyle/>
                        <a:p>
                          <a:endParaRPr lang="zh-CN"/>
                        </a:p>
                      </a:txBody>
                      <a:tcPr>
                        <a:blipFill>
                          <a:blip r:embed="rId6"/>
                          <a:stretch>
                            <a:fillRect l="-100543" t="-204918" r="-302717" b="-319672"/>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6"/>
                          <a:stretch>
                            <a:fillRect l="-301087" t="-204918" r="-102174" b="-319672"/>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2"/>
                      </a:ext>
                    </a:extLst>
                  </a:tr>
                  <a:tr h="365760">
                    <a:tc>
                      <a:txBody>
                        <a:bodyPr/>
                        <a:lstStyle/>
                        <a:p>
                          <a:pPr algn="ctr"/>
                          <a:r>
                            <a:rPr lang="en-US" altLang="zh-CN" dirty="0">
                              <a:solidFill>
                                <a:schemeClr val="bg2">
                                  <a:lumMod val="10000"/>
                                </a:schemeClr>
                              </a:solidFill>
                            </a:rPr>
                            <a:t>3</a:t>
                          </a:r>
                          <a:endParaRPr lang="zh-CN" altLang="en-US" dirty="0">
                            <a:solidFill>
                              <a:schemeClr val="bg2">
                                <a:lumMod val="10000"/>
                              </a:schemeClr>
                            </a:solidFill>
                          </a:endParaRPr>
                        </a:p>
                      </a:txBody>
                      <a:tcPr/>
                    </a:tc>
                    <a:tc>
                      <a:txBody>
                        <a:bodyPr/>
                        <a:lstStyle/>
                        <a:p>
                          <a:endParaRPr lang="zh-CN"/>
                        </a:p>
                      </a:txBody>
                      <a:tcPr>
                        <a:blipFill>
                          <a:blip r:embed="rId6"/>
                          <a:stretch>
                            <a:fillRect l="-100543" t="-310000" r="-302717" b="-2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6"/>
                          <a:stretch>
                            <a:fillRect l="-301087" t="-310000" r="-102174" b="-2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3"/>
                      </a:ext>
                    </a:extLst>
                  </a:tr>
                  <a:tr h="365760">
                    <a:tc>
                      <a:txBody>
                        <a:bodyPr/>
                        <a:lstStyle/>
                        <a:p>
                          <a:pPr algn="ctr"/>
                          <a:r>
                            <a:rPr lang="en-US" altLang="zh-CN" dirty="0">
                              <a:solidFill>
                                <a:schemeClr val="bg2">
                                  <a:lumMod val="10000"/>
                                </a:schemeClr>
                              </a:solidFill>
                            </a:rPr>
                            <a:t>4</a:t>
                          </a:r>
                          <a:endParaRPr lang="zh-CN" altLang="en-US" dirty="0">
                            <a:solidFill>
                              <a:schemeClr val="bg2">
                                <a:lumMod val="10000"/>
                              </a:schemeClr>
                            </a:solidFill>
                          </a:endParaRPr>
                        </a:p>
                      </a:txBody>
                      <a:tcPr/>
                    </a:tc>
                    <a:tc>
                      <a:txBody>
                        <a:bodyPr/>
                        <a:lstStyle/>
                        <a:p>
                          <a:endParaRPr lang="zh-CN"/>
                        </a:p>
                      </a:txBody>
                      <a:tcPr>
                        <a:blipFill>
                          <a:blip r:embed="rId6"/>
                          <a:stretch>
                            <a:fillRect l="-100543" t="-410000" r="-302717" b="-1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6"/>
                          <a:stretch>
                            <a:fillRect l="-301087" t="-410000" r="-102174" b="-125000"/>
                          </a:stretch>
                        </a:blipFill>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4"/>
                      </a:ext>
                    </a:extLst>
                  </a:tr>
                  <a:tr h="365760">
                    <a:tc>
                      <a:txBody>
                        <a:bodyPr/>
                        <a:lstStyle/>
                        <a:p>
                          <a:pPr algn="ctr"/>
                          <a:r>
                            <a:rPr lang="en-US" altLang="zh-CN" dirty="0">
                              <a:solidFill>
                                <a:schemeClr val="bg2">
                                  <a:lumMod val="10000"/>
                                </a:schemeClr>
                              </a:solidFill>
                            </a:rPr>
                            <a:t>5</a:t>
                          </a:r>
                          <a:endParaRPr lang="zh-CN" altLang="en-US" dirty="0">
                            <a:solidFill>
                              <a:schemeClr val="bg2">
                                <a:lumMod val="10000"/>
                              </a:schemeClr>
                            </a:solidFill>
                          </a:endParaRPr>
                        </a:p>
                      </a:txBody>
                      <a:tcPr/>
                    </a:tc>
                    <a:tc>
                      <a:txBody>
                        <a:bodyPr/>
                        <a:lstStyle/>
                        <a:p>
                          <a:endParaRPr lang="zh-CN"/>
                        </a:p>
                      </a:txBody>
                      <a:tcPr>
                        <a:blipFill>
                          <a:blip r:embed="rId6"/>
                          <a:stretch>
                            <a:fillRect l="-100543" t="-510000" r="-302717" b="-25000"/>
                          </a:stretch>
                        </a:blipFill>
                      </a:tcPr>
                    </a:tc>
                    <a:tc>
                      <a:txBody>
                        <a:bodyPr/>
                        <a:lstStyle/>
                        <a:p>
                          <a:endParaRPr lang="zh-CN"/>
                        </a:p>
                      </a:txBody>
                      <a:tcPr>
                        <a:blipFill>
                          <a:blip r:embed="rId6"/>
                          <a:stretch>
                            <a:fillRect l="-199459" t="-510000" r="-201081" b="-25000"/>
                          </a:stretch>
                        </a:blipFill>
                      </a:tcPr>
                    </a:tc>
                    <a:tc>
                      <a:txBody>
                        <a:bodyPr/>
                        <a:lstStyle/>
                        <a:p>
                          <a:endParaRPr lang="zh-CN"/>
                        </a:p>
                      </a:txBody>
                      <a:tcPr>
                        <a:blipFill>
                          <a:blip r:embed="rId6"/>
                          <a:stretch>
                            <a:fillRect l="-301087" t="-510000" r="-102174" b="-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5"/>
                      </a:ext>
                    </a:extLst>
                  </a:tr>
                </a:tbl>
              </a:graphicData>
            </a:graphic>
          </p:graphicFrame>
        </mc:Fallback>
      </mc:AlternateContent>
      <p:sp>
        <p:nvSpPr>
          <p:cNvPr id="5" name="文本框 4"/>
          <p:cNvSpPr txBox="1"/>
          <p:nvPr/>
        </p:nvSpPr>
        <p:spPr>
          <a:xfrm>
            <a:off x="282633" y="3940233"/>
            <a:ext cx="1163782" cy="461665"/>
          </a:xfrm>
          <a:prstGeom prst="rect">
            <a:avLst/>
          </a:prstGeom>
          <a:noFill/>
        </p:spPr>
        <p:txBody>
          <a:bodyPr wrap="square" rtlCol="0">
            <a:spAutoFit/>
          </a:bodyPr>
          <a:lstStyle/>
          <a:p>
            <a:r>
              <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DH</a:t>
            </a: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表</a:t>
            </a:r>
          </a:p>
        </p:txBody>
      </p:sp>
      <p:pic>
        <p:nvPicPr>
          <p:cNvPr id="6" name="图片 5">
            <a:extLst>
              <a:ext uri="{FF2B5EF4-FFF2-40B4-BE49-F238E27FC236}">
                <a16:creationId xmlns:a16="http://schemas.microsoft.com/office/drawing/2014/main" id="{87AD63F2-247F-E0A1-C29A-FA3B1D347512}"/>
              </a:ext>
            </a:extLst>
          </p:cNvPr>
          <p:cNvPicPr>
            <a:picLocks noChangeAspect="1"/>
          </p:cNvPicPr>
          <p:nvPr/>
        </p:nvPicPr>
        <p:blipFill>
          <a:blip r:embed="rId7"/>
          <a:stretch>
            <a:fillRect/>
          </a:stretch>
        </p:blipFill>
        <p:spPr>
          <a:xfrm>
            <a:off x="6978037" y="3587533"/>
            <a:ext cx="4818061" cy="3147997"/>
          </a:xfrm>
          <a:prstGeom prst="rect">
            <a:avLst/>
          </a:prstGeom>
        </p:spPr>
      </p:pic>
      <p:pic>
        <p:nvPicPr>
          <p:cNvPr id="4" name="图片 3">
            <a:extLst>
              <a:ext uri="{FF2B5EF4-FFF2-40B4-BE49-F238E27FC236}">
                <a16:creationId xmlns:a16="http://schemas.microsoft.com/office/drawing/2014/main" id="{977AB9F8-F882-7D76-D1B6-64C378DFEB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8767" y="1366998"/>
            <a:ext cx="7353300" cy="165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3495" y="459623"/>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正逆运动学计算</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mc:AlternateContent xmlns:mc="http://schemas.openxmlformats.org/markup-compatibility/2006" xmlns:a14="http://schemas.microsoft.com/office/drawing/2010/main">
        <mc:Choice Requires="a14">
          <p:graphicFrame>
            <p:nvGraphicFramePr>
              <p:cNvPr id="3" name="表格 3"/>
              <p:cNvGraphicFramePr>
                <a:graphicFrameLocks noGrp="1"/>
              </p:cNvGraphicFramePr>
              <p:nvPr>
                <p:extLst>
                  <p:ext uri="{D42A27DB-BD31-4B8C-83A1-F6EECF244321}">
                    <p14:modId xmlns:p14="http://schemas.microsoft.com/office/powerpoint/2010/main" val="3869688750"/>
                  </p:ext>
                </p:extLst>
              </p:nvPr>
            </p:nvGraphicFramePr>
            <p:xfrm>
              <a:off x="271711" y="4415067"/>
              <a:ext cx="4828795" cy="2194560"/>
            </p:xfrm>
            <a:graphic>
              <a:graphicData uri="http://schemas.openxmlformats.org/drawingml/2006/table">
                <a:tbl>
                  <a:tblPr firstRow="1" bandRow="1">
                    <a:tableStyleId>{5C22544A-7EE6-4342-B048-85BDC9FD1C3A}</a:tableStyleId>
                  </a:tblPr>
                  <a:tblGrid>
                    <a:gridCol w="965759">
                      <a:extLst>
                        <a:ext uri="{9D8B030D-6E8A-4147-A177-3AD203B41FA5}">
                          <a16:colId xmlns:a16="http://schemas.microsoft.com/office/drawing/2014/main" val="20000"/>
                        </a:ext>
                      </a:extLst>
                    </a:gridCol>
                    <a:gridCol w="965759">
                      <a:extLst>
                        <a:ext uri="{9D8B030D-6E8A-4147-A177-3AD203B41FA5}">
                          <a16:colId xmlns:a16="http://schemas.microsoft.com/office/drawing/2014/main" val="20001"/>
                        </a:ext>
                      </a:extLst>
                    </a:gridCol>
                    <a:gridCol w="965759">
                      <a:extLst>
                        <a:ext uri="{9D8B030D-6E8A-4147-A177-3AD203B41FA5}">
                          <a16:colId xmlns:a16="http://schemas.microsoft.com/office/drawing/2014/main" val="20002"/>
                        </a:ext>
                      </a:extLst>
                    </a:gridCol>
                    <a:gridCol w="965759">
                      <a:extLst>
                        <a:ext uri="{9D8B030D-6E8A-4147-A177-3AD203B41FA5}">
                          <a16:colId xmlns:a16="http://schemas.microsoft.com/office/drawing/2014/main" val="20003"/>
                        </a:ext>
                      </a:extLst>
                    </a:gridCol>
                    <a:gridCol w="965759">
                      <a:extLst>
                        <a:ext uri="{9D8B030D-6E8A-4147-A177-3AD203B41FA5}">
                          <a16:colId xmlns:a16="http://schemas.microsoft.com/office/drawing/2014/main" val="20004"/>
                        </a:ext>
                      </a:extLst>
                    </a:gridCol>
                  </a:tblGrid>
                  <a:tr h="315742">
                    <a:tc>
                      <a:txBody>
                        <a:bodyPr/>
                        <a:lstStyle/>
                        <a:p>
                          <a:pPr algn="ctr"/>
                          <a:r>
                            <a:rPr lang="zh-CN" altLang="en-US" dirty="0"/>
                            <a:t>关节</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𝜽</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a</m:t>
                                    </m:r>
                                  </m:e>
                                  <m:sub>
                                    <m:r>
                                      <m:rPr>
                                        <m:sty m:val="p"/>
                                      </m:rPr>
                                      <a:rPr lang="en-US" altLang="zh-CN" i="1" smtClean="0">
                                        <a:latin typeface="Cambria Math" panose="02040503050406030204" pitchFamily="18" charset="0"/>
                                      </a:rPr>
                                      <m:t>i</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𝜶</m:t>
                                    </m:r>
                                  </m:e>
                                  <m:sub>
                                    <m:r>
                                      <m:rPr>
                                        <m:sty m:val="p"/>
                                      </m:rPr>
                                      <a:rPr lang="en-US" altLang="zh-CN" i="1" smtClean="0">
                                        <a:latin typeface="Cambria Math" panose="02040503050406030204" pitchFamily="18" charset="0"/>
                                      </a:rPr>
                                      <m:t>i</m:t>
                                    </m:r>
                                  </m:sub>
                                </m:sSub>
                              </m:oMath>
                            </m:oMathPara>
                          </a14:m>
                          <a:endParaRPr lang="zh-CN" altLang="en-US" dirty="0"/>
                        </a:p>
                      </a:txBody>
                      <a:tcPr/>
                    </a:tc>
                    <a:extLst>
                      <a:ext uri="{0D108BD9-81ED-4DB2-BD59-A6C34878D82A}">
                        <a16:rowId xmlns:a16="http://schemas.microsoft.com/office/drawing/2014/main" val="10000"/>
                      </a:ext>
                    </a:extLst>
                  </a:tr>
                  <a:tr h="315742">
                    <a:tc>
                      <a:txBody>
                        <a:bodyPr/>
                        <a:lstStyle/>
                        <a:p>
                          <a:pPr algn="ctr"/>
                          <a:r>
                            <a:rPr lang="en-US" altLang="zh-CN" dirty="0">
                              <a:solidFill>
                                <a:schemeClr val="bg2">
                                  <a:lumMod val="10000"/>
                                </a:schemeClr>
                              </a:solidFill>
                            </a:rPr>
                            <a:t>1</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𝟏</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𝟏</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1"/>
                      </a:ext>
                    </a:extLst>
                  </a:tr>
                  <a:tr h="315742">
                    <a:tc>
                      <a:txBody>
                        <a:bodyPr/>
                        <a:lstStyle/>
                        <a:p>
                          <a:pPr algn="ctr"/>
                          <a:r>
                            <a:rPr lang="en-US" altLang="zh-CN" dirty="0">
                              <a:solidFill>
                                <a:schemeClr val="bg2">
                                  <a:lumMod val="10000"/>
                                </a:schemeClr>
                              </a:solidFill>
                            </a:rPr>
                            <a:t>2</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𝟐</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𝟐</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2"/>
                      </a:ext>
                    </a:extLst>
                  </a:tr>
                  <a:tr h="315742">
                    <a:tc>
                      <a:txBody>
                        <a:bodyPr/>
                        <a:lstStyle/>
                        <a:p>
                          <a:pPr algn="ctr"/>
                          <a:r>
                            <a:rPr lang="en-US" altLang="zh-CN" dirty="0">
                              <a:solidFill>
                                <a:schemeClr val="bg2">
                                  <a:lumMod val="10000"/>
                                </a:schemeClr>
                              </a:solidFill>
                            </a:rPr>
                            <a:t>3</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𝟑</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𝟑</m:t>
                                    </m:r>
                                  </m:sub>
                                </m:sSub>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3"/>
                      </a:ext>
                    </a:extLst>
                  </a:tr>
                  <a:tr h="315742">
                    <a:tc>
                      <a:txBody>
                        <a:bodyPr/>
                        <a:lstStyle/>
                        <a:p>
                          <a:pPr algn="ctr"/>
                          <a:r>
                            <a:rPr lang="en-US" altLang="zh-CN" dirty="0">
                              <a:solidFill>
                                <a:schemeClr val="bg2">
                                  <a:lumMod val="10000"/>
                                </a:schemeClr>
                              </a:solidFill>
                            </a:rPr>
                            <a:t>4</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𝟒</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2">
                                        <a:lumMod val="10000"/>
                                      </a:schemeClr>
                                    </a:solidFill>
                                    <a:latin typeface="Cambria Math" panose="02040503050406030204" pitchFamily="18" charset="0"/>
                                  </a:rPr>
                                  <m:t>𝟎</m:t>
                                </m:r>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4"/>
                      </a:ext>
                    </a:extLst>
                  </a:tr>
                  <a:tr h="315742">
                    <a:tc>
                      <a:txBody>
                        <a:bodyPr/>
                        <a:lstStyle/>
                        <a:p>
                          <a:pPr algn="ctr"/>
                          <a:r>
                            <a:rPr lang="en-US" altLang="zh-CN" dirty="0">
                              <a:solidFill>
                                <a:schemeClr val="bg2">
                                  <a:lumMod val="10000"/>
                                </a:schemeClr>
                              </a:solidFill>
                            </a:rPr>
                            <a:t>5</a:t>
                          </a:r>
                          <a:endParaRPr lang="zh-CN" altLang="en-US"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2">
                                            <a:lumMod val="10000"/>
                                          </a:schemeClr>
                                        </a:solidFill>
                                        <a:latin typeface="Cambria Math" panose="02040503050406030204" pitchFamily="18" charset="0"/>
                                      </a:rPr>
                                    </m:ctrlPr>
                                  </m:sSupPr>
                                  <m:e>
                                    <m:sSub>
                                      <m:sSubPr>
                                        <m:ctrlPr>
                                          <a:rPr lang="en-US" altLang="zh-CN" b="1" i="1" smtClean="0">
                                            <a:solidFill>
                                              <a:schemeClr val="bg2">
                                                <a:lumMod val="10000"/>
                                              </a:schemeClr>
                                            </a:solidFill>
                                            <a:latin typeface="Cambria Math" panose="02040503050406030204" pitchFamily="18" charset="0"/>
                                          </a:rPr>
                                        </m:ctrlPr>
                                      </m:sSubPr>
                                      <m:e>
                                        <m:r>
                                          <a:rPr lang="zh-CN" altLang="en-US" b="1" i="1" smtClean="0">
                                            <a:solidFill>
                                              <a:schemeClr val="bg2">
                                                <a:lumMod val="10000"/>
                                              </a:schemeClr>
                                            </a:solidFill>
                                            <a:latin typeface="Cambria Math" panose="02040503050406030204" pitchFamily="18" charset="0"/>
                                          </a:rPr>
                                          <m:t>𝜽</m:t>
                                        </m:r>
                                      </m:e>
                                      <m:sub>
                                        <m:r>
                                          <a:rPr lang="en-US" altLang="zh-CN" b="1" i="1" smtClean="0">
                                            <a:solidFill>
                                              <a:schemeClr val="bg2">
                                                <a:lumMod val="10000"/>
                                              </a:schemeClr>
                                            </a:solidFill>
                                            <a:latin typeface="Cambria Math" panose="02040503050406030204" pitchFamily="18" charset="0"/>
                                          </a:rPr>
                                          <m:t>𝟓</m:t>
                                        </m:r>
                                      </m:sub>
                                    </m:sSub>
                                  </m:e>
                                  <m:sup>
                                    <m:r>
                                      <a:rPr lang="en-US" altLang="zh-CN" b="1" i="1" smtClean="0">
                                        <a:solidFill>
                                          <a:schemeClr val="bg2">
                                            <a:lumMod val="10000"/>
                                          </a:schemeClr>
                                        </a:solidFill>
                                        <a:latin typeface="Cambria Math" panose="02040503050406030204" pitchFamily="18" charset="0"/>
                                      </a:rPr>
                                      <m:t>∗</m:t>
                                    </m:r>
                                  </m:sup>
                                </m:sSup>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2">
                                            <a:lumMod val="10000"/>
                                          </a:schemeClr>
                                        </a:solidFill>
                                        <a:latin typeface="Cambria Math" panose="02040503050406030204" pitchFamily="18" charset="0"/>
                                      </a:rPr>
                                    </m:ctrlPr>
                                  </m:sSubPr>
                                  <m:e>
                                    <m:r>
                                      <a:rPr lang="en-US" altLang="zh-CN" b="1" i="1" smtClean="0">
                                        <a:solidFill>
                                          <a:schemeClr val="bg2">
                                            <a:lumMod val="10000"/>
                                          </a:schemeClr>
                                        </a:solidFill>
                                        <a:latin typeface="Cambria Math" panose="02040503050406030204" pitchFamily="18" charset="0"/>
                                      </a:rPr>
                                      <m:t>𝒍</m:t>
                                    </m:r>
                                  </m:e>
                                  <m:sub>
                                    <m:r>
                                      <a:rPr lang="en-US" altLang="zh-CN" b="1" i="1" smtClean="0">
                                        <a:solidFill>
                                          <a:schemeClr val="bg2">
                                            <a:lumMod val="10000"/>
                                          </a:schemeClr>
                                        </a:solidFill>
                                        <a:latin typeface="Cambria Math" panose="02040503050406030204" pitchFamily="18" charset="0"/>
                                      </a:rPr>
                                      <m:t>𝟓</m:t>
                                    </m:r>
                                  </m:sub>
                                </m:sSub>
                              </m:oMath>
                            </m:oMathPara>
                          </a14:m>
                          <a:endParaRPr lang="zh-CN" altLang="en-US" b="1" dirty="0">
                            <a:solidFill>
                              <a:schemeClr val="bg2">
                                <a:lumMod val="10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2">
                                        <a:lumMod val="10000"/>
                                      </a:schemeClr>
                                    </a:solidFill>
                                    <a:latin typeface="Cambria Math" panose="02040503050406030204" pitchFamily="18" charset="0"/>
                                  </a:rPr>
                                  <m:t>𝟎</m:t>
                                </m:r>
                              </m:oMath>
                            </m:oMathPara>
                          </a14:m>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5"/>
                      </a:ext>
                    </a:extLst>
                  </a:tr>
                </a:tbl>
              </a:graphicData>
            </a:graphic>
          </p:graphicFrame>
        </mc:Choice>
        <mc:Fallback xmlns="">
          <p:graphicFrame>
            <p:nvGraphicFramePr>
              <p:cNvPr id="3" name="表格 3"/>
              <p:cNvGraphicFramePr>
                <a:graphicFrameLocks noGrp="1"/>
              </p:cNvGraphicFramePr>
              <p:nvPr>
                <p:extLst>
                  <p:ext uri="{D42A27DB-BD31-4B8C-83A1-F6EECF244321}">
                    <p14:modId xmlns:p14="http://schemas.microsoft.com/office/powerpoint/2010/main" val="3869688750"/>
                  </p:ext>
                </p:extLst>
              </p:nvPr>
            </p:nvGraphicFramePr>
            <p:xfrm>
              <a:off x="271711" y="4415067"/>
              <a:ext cx="4828795" cy="2194560"/>
            </p:xfrm>
            <a:graphic>
              <a:graphicData uri="http://schemas.openxmlformats.org/drawingml/2006/table">
                <a:tbl>
                  <a:tblPr firstRow="1" bandRow="1">
                    <a:tableStyleId>{5C22544A-7EE6-4342-B048-85BDC9FD1C3A}</a:tableStyleId>
                  </a:tblPr>
                  <a:tblGrid>
                    <a:gridCol w="965759">
                      <a:extLst>
                        <a:ext uri="{9D8B030D-6E8A-4147-A177-3AD203B41FA5}">
                          <a16:colId xmlns:a16="http://schemas.microsoft.com/office/drawing/2014/main" val="20000"/>
                        </a:ext>
                      </a:extLst>
                    </a:gridCol>
                    <a:gridCol w="965759">
                      <a:extLst>
                        <a:ext uri="{9D8B030D-6E8A-4147-A177-3AD203B41FA5}">
                          <a16:colId xmlns:a16="http://schemas.microsoft.com/office/drawing/2014/main" val="20001"/>
                        </a:ext>
                      </a:extLst>
                    </a:gridCol>
                    <a:gridCol w="965759">
                      <a:extLst>
                        <a:ext uri="{9D8B030D-6E8A-4147-A177-3AD203B41FA5}">
                          <a16:colId xmlns:a16="http://schemas.microsoft.com/office/drawing/2014/main" val="20002"/>
                        </a:ext>
                      </a:extLst>
                    </a:gridCol>
                    <a:gridCol w="965759">
                      <a:extLst>
                        <a:ext uri="{9D8B030D-6E8A-4147-A177-3AD203B41FA5}">
                          <a16:colId xmlns:a16="http://schemas.microsoft.com/office/drawing/2014/main" val="20003"/>
                        </a:ext>
                      </a:extLst>
                    </a:gridCol>
                    <a:gridCol w="965759">
                      <a:extLst>
                        <a:ext uri="{9D8B030D-6E8A-4147-A177-3AD203B41FA5}">
                          <a16:colId xmlns:a16="http://schemas.microsoft.com/office/drawing/2014/main" val="20004"/>
                        </a:ext>
                      </a:extLst>
                    </a:gridCol>
                  </a:tblGrid>
                  <a:tr h="365760">
                    <a:tc>
                      <a:txBody>
                        <a:bodyPr/>
                        <a:lstStyle/>
                        <a:p>
                          <a:pPr algn="ctr"/>
                          <a:r>
                            <a:rPr lang="zh-CN" altLang="en-US" dirty="0"/>
                            <a:t>关节</a:t>
                          </a:r>
                        </a:p>
                      </a:txBody>
                      <a:tcPr/>
                    </a:tc>
                    <a:tc>
                      <a:txBody>
                        <a:bodyPr/>
                        <a:lstStyle/>
                        <a:p>
                          <a:endParaRPr lang="zh-CN"/>
                        </a:p>
                      </a:txBody>
                      <a:tcPr>
                        <a:blipFill>
                          <a:blip r:embed="rId5"/>
                          <a:stretch>
                            <a:fillRect l="-101266" t="-8333" r="-303797" b="-526667"/>
                          </a:stretch>
                        </a:blipFill>
                      </a:tcPr>
                    </a:tc>
                    <a:tc>
                      <a:txBody>
                        <a:bodyPr/>
                        <a:lstStyle/>
                        <a:p>
                          <a:endParaRPr lang="zh-CN"/>
                        </a:p>
                      </a:txBody>
                      <a:tcPr>
                        <a:blipFill>
                          <a:blip r:embed="rId5"/>
                          <a:stretch>
                            <a:fillRect l="-200000" t="-8333" r="-201887" b="-526667"/>
                          </a:stretch>
                        </a:blipFill>
                      </a:tcPr>
                    </a:tc>
                    <a:tc>
                      <a:txBody>
                        <a:bodyPr/>
                        <a:lstStyle/>
                        <a:p>
                          <a:endParaRPr lang="zh-CN"/>
                        </a:p>
                      </a:txBody>
                      <a:tcPr>
                        <a:blipFill>
                          <a:blip r:embed="rId5"/>
                          <a:stretch>
                            <a:fillRect l="-301899" t="-8333" r="-103165" b="-526667"/>
                          </a:stretch>
                        </a:blipFill>
                      </a:tcPr>
                    </a:tc>
                    <a:tc>
                      <a:txBody>
                        <a:bodyPr/>
                        <a:lstStyle/>
                        <a:p>
                          <a:endParaRPr lang="zh-CN"/>
                        </a:p>
                      </a:txBody>
                      <a:tcPr>
                        <a:blipFill>
                          <a:blip r:embed="rId5"/>
                          <a:stretch>
                            <a:fillRect l="-399371" t="-8333" r="-2516" b="-526667"/>
                          </a:stretch>
                        </a:blipFill>
                      </a:tcPr>
                    </a:tc>
                    <a:extLst>
                      <a:ext uri="{0D108BD9-81ED-4DB2-BD59-A6C34878D82A}">
                        <a16:rowId xmlns:a16="http://schemas.microsoft.com/office/drawing/2014/main" val="10000"/>
                      </a:ext>
                    </a:extLst>
                  </a:tr>
                  <a:tr h="365760">
                    <a:tc>
                      <a:txBody>
                        <a:bodyPr/>
                        <a:lstStyle/>
                        <a:p>
                          <a:pPr algn="ctr"/>
                          <a:r>
                            <a:rPr lang="en-US" altLang="zh-CN" dirty="0">
                              <a:solidFill>
                                <a:schemeClr val="bg2">
                                  <a:lumMod val="10000"/>
                                </a:schemeClr>
                              </a:solidFill>
                            </a:rPr>
                            <a:t>1</a:t>
                          </a:r>
                          <a:endParaRPr lang="zh-CN" altLang="en-US" dirty="0">
                            <a:solidFill>
                              <a:schemeClr val="bg2">
                                <a:lumMod val="10000"/>
                              </a:schemeClr>
                            </a:solidFill>
                          </a:endParaRPr>
                        </a:p>
                      </a:txBody>
                      <a:tcPr/>
                    </a:tc>
                    <a:tc>
                      <a:txBody>
                        <a:bodyPr/>
                        <a:lstStyle/>
                        <a:p>
                          <a:endParaRPr lang="zh-CN"/>
                        </a:p>
                      </a:txBody>
                      <a:tcPr>
                        <a:blipFill>
                          <a:blip r:embed="rId5"/>
                          <a:stretch>
                            <a:fillRect l="-101266" t="-108333" r="-303797" b="-426667"/>
                          </a:stretch>
                        </a:blipFill>
                      </a:tcPr>
                    </a:tc>
                    <a:tc>
                      <a:txBody>
                        <a:bodyPr/>
                        <a:lstStyle/>
                        <a:p>
                          <a:endParaRPr lang="zh-CN"/>
                        </a:p>
                      </a:txBody>
                      <a:tcPr>
                        <a:blipFill>
                          <a:blip r:embed="rId5"/>
                          <a:stretch>
                            <a:fillRect l="-200000" t="-108333" r="-201887" b="-426667"/>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1"/>
                      </a:ext>
                    </a:extLst>
                  </a:tr>
                  <a:tr h="365760">
                    <a:tc>
                      <a:txBody>
                        <a:bodyPr/>
                        <a:lstStyle/>
                        <a:p>
                          <a:pPr algn="ctr"/>
                          <a:r>
                            <a:rPr lang="en-US" altLang="zh-CN" dirty="0">
                              <a:solidFill>
                                <a:schemeClr val="bg2">
                                  <a:lumMod val="10000"/>
                                </a:schemeClr>
                              </a:solidFill>
                            </a:rPr>
                            <a:t>2</a:t>
                          </a:r>
                          <a:endParaRPr lang="zh-CN" altLang="en-US" dirty="0">
                            <a:solidFill>
                              <a:schemeClr val="bg2">
                                <a:lumMod val="10000"/>
                              </a:schemeClr>
                            </a:solidFill>
                          </a:endParaRPr>
                        </a:p>
                      </a:txBody>
                      <a:tcPr/>
                    </a:tc>
                    <a:tc>
                      <a:txBody>
                        <a:bodyPr/>
                        <a:lstStyle/>
                        <a:p>
                          <a:endParaRPr lang="zh-CN"/>
                        </a:p>
                      </a:txBody>
                      <a:tcPr>
                        <a:blipFill>
                          <a:blip r:embed="rId5"/>
                          <a:stretch>
                            <a:fillRect l="-101266" t="-204918" r="-303797" b="-319672"/>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5"/>
                          <a:stretch>
                            <a:fillRect l="-301899" t="-204918" r="-103165" b="-319672"/>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2"/>
                      </a:ext>
                    </a:extLst>
                  </a:tr>
                  <a:tr h="365760">
                    <a:tc>
                      <a:txBody>
                        <a:bodyPr/>
                        <a:lstStyle/>
                        <a:p>
                          <a:pPr algn="ctr"/>
                          <a:r>
                            <a:rPr lang="en-US" altLang="zh-CN" dirty="0">
                              <a:solidFill>
                                <a:schemeClr val="bg2">
                                  <a:lumMod val="10000"/>
                                </a:schemeClr>
                              </a:solidFill>
                            </a:rPr>
                            <a:t>3</a:t>
                          </a:r>
                          <a:endParaRPr lang="zh-CN" altLang="en-US" dirty="0">
                            <a:solidFill>
                              <a:schemeClr val="bg2">
                                <a:lumMod val="10000"/>
                              </a:schemeClr>
                            </a:solidFill>
                          </a:endParaRPr>
                        </a:p>
                      </a:txBody>
                      <a:tcPr/>
                    </a:tc>
                    <a:tc>
                      <a:txBody>
                        <a:bodyPr/>
                        <a:lstStyle/>
                        <a:p>
                          <a:endParaRPr lang="zh-CN"/>
                        </a:p>
                      </a:txBody>
                      <a:tcPr>
                        <a:blipFill>
                          <a:blip r:embed="rId5"/>
                          <a:stretch>
                            <a:fillRect l="-101266" t="-310000" r="-303797" b="-2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5"/>
                          <a:stretch>
                            <a:fillRect l="-301899" t="-310000" r="-103165" b="-2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3"/>
                      </a:ext>
                    </a:extLst>
                  </a:tr>
                  <a:tr h="365760">
                    <a:tc>
                      <a:txBody>
                        <a:bodyPr/>
                        <a:lstStyle/>
                        <a:p>
                          <a:pPr algn="ctr"/>
                          <a:r>
                            <a:rPr lang="en-US" altLang="zh-CN" dirty="0">
                              <a:solidFill>
                                <a:schemeClr val="bg2">
                                  <a:lumMod val="10000"/>
                                </a:schemeClr>
                              </a:solidFill>
                            </a:rPr>
                            <a:t>4</a:t>
                          </a:r>
                          <a:endParaRPr lang="zh-CN" altLang="en-US" dirty="0">
                            <a:solidFill>
                              <a:schemeClr val="bg2">
                                <a:lumMod val="10000"/>
                              </a:schemeClr>
                            </a:solidFill>
                          </a:endParaRPr>
                        </a:p>
                      </a:txBody>
                      <a:tcPr/>
                    </a:tc>
                    <a:tc>
                      <a:txBody>
                        <a:bodyPr/>
                        <a:lstStyle/>
                        <a:p>
                          <a:endParaRPr lang="zh-CN"/>
                        </a:p>
                      </a:txBody>
                      <a:tcPr>
                        <a:blipFill>
                          <a:blip r:embed="rId5"/>
                          <a:stretch>
                            <a:fillRect l="-101266" t="-410000" r="-303797" b="-1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tc>
                      <a:txBody>
                        <a:bodyPr/>
                        <a:lstStyle/>
                        <a:p>
                          <a:endParaRPr lang="zh-CN"/>
                        </a:p>
                      </a:txBody>
                      <a:tcPr>
                        <a:blipFill>
                          <a:blip r:embed="rId5"/>
                          <a:stretch>
                            <a:fillRect l="-301899" t="-410000" r="-103165" b="-125000"/>
                          </a:stretch>
                        </a:blipFill>
                      </a:tcPr>
                    </a:tc>
                    <a:tc>
                      <a:txBody>
                        <a:bodyPr/>
                        <a:lstStyle/>
                        <a:p>
                          <a:pPr algn="ctr"/>
                          <a:r>
                            <a:rPr lang="en-US" altLang="zh-CN" b="1" dirty="0">
                              <a:solidFill>
                                <a:schemeClr val="bg2">
                                  <a:lumMod val="10000"/>
                                </a:schemeClr>
                              </a:solidFill>
                            </a:rPr>
                            <a:t>π/2</a:t>
                          </a:r>
                          <a:endParaRPr lang="zh-CN" altLang="en-US" b="1" dirty="0">
                            <a:solidFill>
                              <a:schemeClr val="bg2">
                                <a:lumMod val="10000"/>
                              </a:schemeClr>
                            </a:solidFill>
                          </a:endParaRPr>
                        </a:p>
                      </a:txBody>
                      <a:tcPr/>
                    </a:tc>
                    <a:extLst>
                      <a:ext uri="{0D108BD9-81ED-4DB2-BD59-A6C34878D82A}">
                        <a16:rowId xmlns:a16="http://schemas.microsoft.com/office/drawing/2014/main" val="10004"/>
                      </a:ext>
                    </a:extLst>
                  </a:tr>
                  <a:tr h="365760">
                    <a:tc>
                      <a:txBody>
                        <a:bodyPr/>
                        <a:lstStyle/>
                        <a:p>
                          <a:pPr algn="ctr"/>
                          <a:r>
                            <a:rPr lang="en-US" altLang="zh-CN" dirty="0">
                              <a:solidFill>
                                <a:schemeClr val="bg2">
                                  <a:lumMod val="10000"/>
                                </a:schemeClr>
                              </a:solidFill>
                            </a:rPr>
                            <a:t>5</a:t>
                          </a:r>
                          <a:endParaRPr lang="zh-CN" altLang="en-US" dirty="0">
                            <a:solidFill>
                              <a:schemeClr val="bg2">
                                <a:lumMod val="10000"/>
                              </a:schemeClr>
                            </a:solidFill>
                          </a:endParaRPr>
                        </a:p>
                      </a:txBody>
                      <a:tcPr/>
                    </a:tc>
                    <a:tc>
                      <a:txBody>
                        <a:bodyPr/>
                        <a:lstStyle/>
                        <a:p>
                          <a:endParaRPr lang="zh-CN"/>
                        </a:p>
                      </a:txBody>
                      <a:tcPr>
                        <a:blipFill>
                          <a:blip r:embed="rId5"/>
                          <a:stretch>
                            <a:fillRect l="-101266" t="-510000" r="-303797" b="-25000"/>
                          </a:stretch>
                        </a:blipFill>
                      </a:tcPr>
                    </a:tc>
                    <a:tc>
                      <a:txBody>
                        <a:bodyPr/>
                        <a:lstStyle/>
                        <a:p>
                          <a:endParaRPr lang="zh-CN"/>
                        </a:p>
                      </a:txBody>
                      <a:tcPr>
                        <a:blipFill>
                          <a:blip r:embed="rId5"/>
                          <a:stretch>
                            <a:fillRect l="-200000" t="-510000" r="-201887" b="-25000"/>
                          </a:stretch>
                        </a:blipFill>
                      </a:tcPr>
                    </a:tc>
                    <a:tc>
                      <a:txBody>
                        <a:bodyPr/>
                        <a:lstStyle/>
                        <a:p>
                          <a:endParaRPr lang="zh-CN"/>
                        </a:p>
                      </a:txBody>
                      <a:tcPr>
                        <a:blipFill>
                          <a:blip r:embed="rId5"/>
                          <a:stretch>
                            <a:fillRect l="-301899" t="-510000" r="-103165" b="-25000"/>
                          </a:stretch>
                        </a:blipFill>
                      </a:tcPr>
                    </a:tc>
                    <a:tc>
                      <a:txBody>
                        <a:bodyPr/>
                        <a:lstStyle/>
                        <a:p>
                          <a:pPr algn="ctr"/>
                          <a:r>
                            <a:rPr lang="en-US" altLang="zh-CN" b="1" dirty="0">
                              <a:solidFill>
                                <a:schemeClr val="bg2">
                                  <a:lumMod val="10000"/>
                                </a:schemeClr>
                              </a:solidFill>
                            </a:rPr>
                            <a:t>0</a:t>
                          </a:r>
                          <a:endParaRPr lang="zh-CN" altLang="en-US" b="1" dirty="0">
                            <a:solidFill>
                              <a:schemeClr val="bg2">
                                <a:lumMod val="10000"/>
                              </a:schemeClr>
                            </a:solidFill>
                          </a:endParaRPr>
                        </a:p>
                      </a:txBody>
                      <a:tcPr/>
                    </a:tc>
                    <a:extLst>
                      <a:ext uri="{0D108BD9-81ED-4DB2-BD59-A6C34878D82A}">
                        <a16:rowId xmlns:a16="http://schemas.microsoft.com/office/drawing/2014/main" val="10005"/>
                      </a:ext>
                    </a:extLst>
                  </a:tr>
                </a:tbl>
              </a:graphicData>
            </a:graphic>
          </p:graphicFrame>
        </mc:Fallback>
      </mc:AlternateContent>
      <p:sp>
        <p:nvSpPr>
          <p:cNvPr id="5" name="文本框 4"/>
          <p:cNvSpPr txBox="1"/>
          <p:nvPr/>
        </p:nvSpPr>
        <p:spPr>
          <a:xfrm>
            <a:off x="282633" y="3940233"/>
            <a:ext cx="1163782" cy="461665"/>
          </a:xfrm>
          <a:prstGeom prst="rect">
            <a:avLst/>
          </a:prstGeom>
          <a:noFill/>
        </p:spPr>
        <p:txBody>
          <a:bodyPr wrap="square" rtlCol="0">
            <a:spAutoFit/>
          </a:bodyPr>
          <a:lstStyle/>
          <a:p>
            <a:r>
              <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DH</a:t>
            </a: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表</a:t>
            </a:r>
          </a:p>
        </p:txBody>
      </p:sp>
      <p:pic>
        <p:nvPicPr>
          <p:cNvPr id="11" name="图片 10">
            <a:extLst>
              <a:ext uri="{FF2B5EF4-FFF2-40B4-BE49-F238E27FC236}">
                <a16:creationId xmlns:a16="http://schemas.microsoft.com/office/drawing/2014/main" id="{1C277AA9-968D-1AE8-964E-EFD6C67C38E1}"/>
              </a:ext>
            </a:extLst>
          </p:cNvPr>
          <p:cNvPicPr>
            <a:picLocks noChangeAspect="1"/>
          </p:cNvPicPr>
          <p:nvPr/>
        </p:nvPicPr>
        <p:blipFill>
          <a:blip r:embed="rId6"/>
          <a:stretch>
            <a:fillRect/>
          </a:stretch>
        </p:blipFill>
        <p:spPr>
          <a:xfrm>
            <a:off x="2157462" y="1031162"/>
            <a:ext cx="4818061" cy="3147997"/>
          </a:xfrm>
          <a:prstGeom prst="rect">
            <a:avLst/>
          </a:prstGeom>
        </p:spPr>
      </p:pic>
      <p:pic>
        <p:nvPicPr>
          <p:cNvPr id="4" name="图片 3">
            <a:extLst>
              <a:ext uri="{FF2B5EF4-FFF2-40B4-BE49-F238E27FC236}">
                <a16:creationId xmlns:a16="http://schemas.microsoft.com/office/drawing/2014/main" id="{CF7A4692-4938-E404-3F8E-8973A9195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2216" y="2579490"/>
            <a:ext cx="6819784" cy="4191000"/>
          </a:xfrm>
          <a:prstGeom prst="rect">
            <a:avLst/>
          </a:prstGeom>
        </p:spPr>
      </p:pic>
      <p:sp>
        <p:nvSpPr>
          <p:cNvPr id="13" name="文本框 12"/>
          <p:cNvSpPr txBox="1"/>
          <p:nvPr/>
        </p:nvSpPr>
        <p:spPr>
          <a:xfrm>
            <a:off x="515937" y="1808163"/>
            <a:ext cx="8871131" cy="113069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逆运动学</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求解每个关节角度</a:t>
            </a:r>
            <a:endParaRPr kumimoji="0" lang="en-US" altLang="zh-CN"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53612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218521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轨迹规划</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3" name="图片 2">
            <a:extLst>
              <a:ext uri="{FF2B5EF4-FFF2-40B4-BE49-F238E27FC236}">
                <a16:creationId xmlns:a16="http://schemas.microsoft.com/office/drawing/2014/main" id="{9FBAD8BD-FF7E-7BAF-05BE-53064BD5B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45" y="1309578"/>
            <a:ext cx="5712041" cy="4165030"/>
          </a:xfrm>
          <a:prstGeom prst="rect">
            <a:avLst/>
          </a:prstGeom>
        </p:spPr>
      </p:pic>
      <p:sp>
        <p:nvSpPr>
          <p:cNvPr id="11" name="文本框 10">
            <a:extLst>
              <a:ext uri="{FF2B5EF4-FFF2-40B4-BE49-F238E27FC236}">
                <a16:creationId xmlns:a16="http://schemas.microsoft.com/office/drawing/2014/main" id="{37FC98E1-12D5-6EED-E9AD-50925D986601}"/>
              </a:ext>
            </a:extLst>
          </p:cNvPr>
          <p:cNvSpPr txBox="1"/>
          <p:nvPr/>
        </p:nvSpPr>
        <p:spPr>
          <a:xfrm>
            <a:off x="7404535" y="2874978"/>
            <a:ext cx="2609477" cy="1142044"/>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轨迹仍不够平滑还存在些许问题</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31612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机械臂舵机控制</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841481" y="3791027"/>
            <a:ext cx="8871131" cy="588046"/>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同步读写</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11" name="图片 10">
            <a:extLst>
              <a:ext uri="{FF2B5EF4-FFF2-40B4-BE49-F238E27FC236}">
                <a16:creationId xmlns:a16="http://schemas.microsoft.com/office/drawing/2014/main" id="{5F1A7385-D17E-EB4E-EB2A-576E96AECEC8}"/>
              </a:ext>
            </a:extLst>
          </p:cNvPr>
          <p:cNvPicPr>
            <a:picLocks noChangeAspect="1"/>
          </p:cNvPicPr>
          <p:nvPr/>
        </p:nvPicPr>
        <p:blipFill>
          <a:blip r:embed="rId5"/>
          <a:stretch>
            <a:fillRect/>
          </a:stretch>
        </p:blipFill>
        <p:spPr>
          <a:xfrm>
            <a:off x="370541" y="1453732"/>
            <a:ext cx="6386061" cy="2303622"/>
          </a:xfrm>
          <a:prstGeom prst="rect">
            <a:avLst/>
          </a:prstGeom>
        </p:spPr>
      </p:pic>
      <p:pic>
        <p:nvPicPr>
          <p:cNvPr id="12" name="图片 11">
            <a:extLst>
              <a:ext uri="{FF2B5EF4-FFF2-40B4-BE49-F238E27FC236}">
                <a16:creationId xmlns:a16="http://schemas.microsoft.com/office/drawing/2014/main" id="{BAEC3C30-EDE4-4E0B-4396-FC179E2545C9}"/>
              </a:ext>
            </a:extLst>
          </p:cNvPr>
          <p:cNvPicPr>
            <a:picLocks noChangeAspect="1"/>
          </p:cNvPicPr>
          <p:nvPr/>
        </p:nvPicPr>
        <p:blipFill>
          <a:blip r:embed="rId6"/>
          <a:stretch>
            <a:fillRect/>
          </a:stretch>
        </p:blipFill>
        <p:spPr>
          <a:xfrm>
            <a:off x="6473418" y="1480427"/>
            <a:ext cx="5718582" cy="3897145"/>
          </a:xfrm>
          <a:prstGeom prst="rect">
            <a:avLst/>
          </a:prstGeom>
        </p:spPr>
      </p:pic>
      <p:sp>
        <p:nvSpPr>
          <p:cNvPr id="14" name="文本框 13">
            <a:extLst>
              <a:ext uri="{FF2B5EF4-FFF2-40B4-BE49-F238E27FC236}">
                <a16:creationId xmlns:a16="http://schemas.microsoft.com/office/drawing/2014/main" id="{AB08B63C-9067-C88A-58D0-003736B2761C}"/>
              </a:ext>
            </a:extLst>
          </p:cNvPr>
          <p:cNvSpPr txBox="1"/>
          <p:nvPr/>
        </p:nvSpPr>
        <p:spPr>
          <a:xfrm>
            <a:off x="6866671" y="5404267"/>
            <a:ext cx="8871131" cy="588046"/>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电机速度写入控制</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机械臂舵机控制</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160523" y="4691287"/>
            <a:ext cx="8871131" cy="588046"/>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电机协同转动</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sp>
        <p:nvSpPr>
          <p:cNvPr id="14" name="文本框 13">
            <a:extLst>
              <a:ext uri="{FF2B5EF4-FFF2-40B4-BE49-F238E27FC236}">
                <a16:creationId xmlns:a16="http://schemas.microsoft.com/office/drawing/2014/main" id="{AB08B63C-9067-C88A-58D0-003736B2761C}"/>
              </a:ext>
            </a:extLst>
          </p:cNvPr>
          <p:cNvSpPr txBox="1"/>
          <p:nvPr/>
        </p:nvSpPr>
        <p:spPr>
          <a:xfrm>
            <a:off x="7365942" y="2574000"/>
            <a:ext cx="8871131" cy="588046"/>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Wizard</a:t>
            </a: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电机调试</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6" name="图片 15">
            <a:extLst>
              <a:ext uri="{FF2B5EF4-FFF2-40B4-BE49-F238E27FC236}">
                <a16:creationId xmlns:a16="http://schemas.microsoft.com/office/drawing/2014/main" id="{9A38769A-92F9-5A05-2F1E-1A9606EC746B}"/>
              </a:ext>
            </a:extLst>
          </p:cNvPr>
          <p:cNvPicPr>
            <a:picLocks noChangeAspect="1"/>
          </p:cNvPicPr>
          <p:nvPr/>
        </p:nvPicPr>
        <p:blipFill>
          <a:blip r:embed="rId5"/>
          <a:stretch>
            <a:fillRect/>
          </a:stretch>
        </p:blipFill>
        <p:spPr>
          <a:xfrm>
            <a:off x="196316" y="1477002"/>
            <a:ext cx="5612980" cy="3105052"/>
          </a:xfrm>
          <a:prstGeom prst="rect">
            <a:avLst/>
          </a:prstGeom>
        </p:spPr>
      </p:pic>
      <p:pic>
        <p:nvPicPr>
          <p:cNvPr id="17" name="图片 16">
            <a:extLst>
              <a:ext uri="{FF2B5EF4-FFF2-40B4-BE49-F238E27FC236}">
                <a16:creationId xmlns:a16="http://schemas.microsoft.com/office/drawing/2014/main" id="{59EBEFFE-5018-228A-FE30-35EA4CC36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0517" y="3424450"/>
            <a:ext cx="7021484" cy="3372198"/>
          </a:xfrm>
          <a:prstGeom prst="rect">
            <a:avLst/>
          </a:prstGeom>
        </p:spPr>
      </p:pic>
    </p:spTree>
    <p:extLst>
      <p:ext uri="{BB962C8B-B14F-4D97-AF65-F5344CB8AC3E}">
        <p14:creationId xmlns:p14="http://schemas.microsoft.com/office/powerpoint/2010/main" val="361875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5910898" y="1250463"/>
            <a:ext cx="1928605" cy="12772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spc="300" dirty="0">
                <a:solidFill>
                  <a:srgbClr val="2F2E41"/>
                </a:solidFill>
                <a:latin typeface="思源黑体 CN Bold" panose="020B0800000000000000" pitchFamily="34" charset="-122"/>
                <a:ea typeface="思源黑体 CN Bold" panose="020B0800000000000000" pitchFamily="34" charset="-122"/>
              </a:rPr>
              <a:t>目录</a:t>
            </a:r>
            <a:endParaRPr lang="en-US" altLang="zh-CN" sz="4800" spc="300" dirty="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400" b="0" i="0" u="none" strike="noStrike" kern="1200" cap="none" spc="300" normalizeH="0" baseline="0" noProof="0" dirty="0">
                <a:ln>
                  <a:noFill/>
                </a:ln>
                <a:solidFill>
                  <a:srgbClr val="4285F4"/>
                </a:solidFill>
                <a:effectLst/>
                <a:uLnTx/>
                <a:uFillTx/>
                <a:latin typeface="Akrobat" panose="00000800000000000000" pitchFamily="50" charset="0"/>
                <a:ea typeface="思源黑体 CN Bold" panose="020B0800000000000000" pitchFamily="34" charset="-122"/>
                <a:cs typeface="+mn-cs"/>
              </a:rPr>
              <a:t> </a:t>
            </a:r>
            <a:r>
              <a:rPr kumimoji="0" lang="en-US" altLang="zh-CN" sz="24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CATALOGUE</a:t>
            </a:r>
            <a:endParaRPr kumimoji="0" lang="zh-CN" altLang="en-US" sz="24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grpSp>
        <p:nvGrpSpPr>
          <p:cNvPr id="53" name="组合 52"/>
          <p:cNvGrpSpPr/>
          <p:nvPr/>
        </p:nvGrpSpPr>
        <p:grpSpPr>
          <a:xfrm>
            <a:off x="6112826" y="2859101"/>
            <a:ext cx="538481" cy="646099"/>
            <a:chOff x="6112826" y="2859101"/>
            <a:chExt cx="538481" cy="646099"/>
          </a:xfrm>
        </p:grpSpPr>
        <p:sp>
          <p:nvSpPr>
            <p:cNvPr id="47" name="文本框 46"/>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35" name="文本框 34"/>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34" name="文本框 33"/>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grpSp>
      <p:grpSp>
        <p:nvGrpSpPr>
          <p:cNvPr id="54" name="组合 53"/>
          <p:cNvGrpSpPr/>
          <p:nvPr/>
        </p:nvGrpSpPr>
        <p:grpSpPr>
          <a:xfrm>
            <a:off x="8884431" y="2850681"/>
            <a:ext cx="538480" cy="654519"/>
            <a:chOff x="8367622" y="2850681"/>
            <a:chExt cx="538480" cy="654519"/>
          </a:xfrm>
        </p:grpSpPr>
        <p:sp>
          <p:nvSpPr>
            <p:cNvPr id="49" name="文本框 48"/>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36" name="文本框 35"/>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33" name="文本框 32"/>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grpSp>
      <p:grpSp>
        <p:nvGrpSpPr>
          <p:cNvPr id="56" name="组合 55"/>
          <p:cNvGrpSpPr/>
          <p:nvPr/>
        </p:nvGrpSpPr>
        <p:grpSpPr>
          <a:xfrm>
            <a:off x="6112826" y="4327569"/>
            <a:ext cx="538481" cy="642289"/>
            <a:chOff x="6112826" y="4421152"/>
            <a:chExt cx="538481" cy="642289"/>
          </a:xfrm>
        </p:grpSpPr>
        <p:sp>
          <p:nvSpPr>
            <p:cNvPr id="52" name="文本框 51"/>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7" name="文本框 26"/>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6" name="文本框 25"/>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grpSp>
      <p:grpSp>
        <p:nvGrpSpPr>
          <p:cNvPr id="55" name="组合 54"/>
          <p:cNvGrpSpPr/>
          <p:nvPr/>
        </p:nvGrpSpPr>
        <p:grpSpPr>
          <a:xfrm>
            <a:off x="8884431" y="4327568"/>
            <a:ext cx="538479" cy="642290"/>
            <a:chOff x="8367622" y="4421151"/>
            <a:chExt cx="538479" cy="642290"/>
          </a:xfrm>
        </p:grpSpPr>
        <p:sp>
          <p:nvSpPr>
            <p:cNvPr id="51" name="文本框 50"/>
            <p:cNvSpPr txBox="1"/>
            <p:nvPr/>
          </p:nvSpPr>
          <p:spPr>
            <a:xfrm>
              <a:off x="8404153" y="4421151"/>
              <a:ext cx="459521" cy="640268"/>
            </a:xfrm>
            <a:custGeom>
              <a:avLst/>
              <a:gdLst>
                <a:gd name="connsiteX0" fmla="*/ 130454 w 459521"/>
                <a:gd name="connsiteY0" fmla="*/ 0 h 640268"/>
                <a:gd name="connsiteX1" fmla="*/ 265991 w 459521"/>
                <a:gd name="connsiteY1" fmla="*/ 0 h 640268"/>
                <a:gd name="connsiteX2" fmla="*/ 236036 w 459521"/>
                <a:gd name="connsiteY2" fmla="*/ 107955 h 640268"/>
                <a:gd name="connsiteX3" fmla="*/ 235009 w 459521"/>
                <a:gd name="connsiteY3" fmla="*/ 107852 h 640268"/>
                <a:gd name="connsiteX4" fmla="*/ 147781 w 459521"/>
                <a:gd name="connsiteY4" fmla="*/ 422206 h 640268"/>
                <a:gd name="connsiteX5" fmla="*/ 254792 w 459521"/>
                <a:gd name="connsiteY5" fmla="*/ 422206 h 640268"/>
                <a:gd name="connsiteX6" fmla="*/ 276174 w 459521"/>
                <a:gd name="connsiteY6" fmla="*/ 205121 h 640268"/>
                <a:gd name="connsiteX7" fmla="*/ 386140 w 459521"/>
                <a:gd name="connsiteY7" fmla="*/ 205121 h 640268"/>
                <a:gd name="connsiteX8" fmla="*/ 386140 w 459521"/>
                <a:gd name="connsiteY8" fmla="*/ 422206 h 640268"/>
                <a:gd name="connsiteX9" fmla="*/ 459521 w 459521"/>
                <a:gd name="connsiteY9" fmla="*/ 422206 h 640268"/>
                <a:gd name="connsiteX10" fmla="*/ 459521 w 459521"/>
                <a:gd name="connsiteY10" fmla="*/ 517036 h 640268"/>
                <a:gd name="connsiteX11" fmla="*/ 455967 w 459521"/>
                <a:gd name="connsiteY11" fmla="*/ 523584 h 640268"/>
                <a:gd name="connsiteX12" fmla="*/ 437127 w 459521"/>
                <a:gd name="connsiteY12" fmla="*/ 546417 h 640268"/>
                <a:gd name="connsiteX13" fmla="*/ 386140 w 459521"/>
                <a:gd name="connsiteY13" fmla="*/ 546417 h 640268"/>
                <a:gd name="connsiteX14" fmla="*/ 386140 w 459521"/>
                <a:gd name="connsiteY14" fmla="*/ 593918 h 640268"/>
                <a:gd name="connsiteX15" fmla="*/ 383244 w 459521"/>
                <a:gd name="connsiteY15" fmla="*/ 596307 h 640268"/>
                <a:gd name="connsiteX16" fmla="*/ 286970 w 459521"/>
                <a:gd name="connsiteY16" fmla="*/ 636819 h 640268"/>
                <a:gd name="connsiteX17" fmla="*/ 252756 w 459521"/>
                <a:gd name="connsiteY17" fmla="*/ 640268 h 640268"/>
                <a:gd name="connsiteX18" fmla="*/ 252756 w 459521"/>
                <a:gd name="connsiteY18" fmla="*/ 546417 h 640268"/>
                <a:gd name="connsiteX19" fmla="*/ 28291 w 459521"/>
                <a:gd name="connsiteY19" fmla="*/ 546417 h 640268"/>
                <a:gd name="connsiteX20" fmla="*/ 9451 w 459521"/>
                <a:gd name="connsiteY20" fmla="*/ 523584 h 640268"/>
                <a:gd name="connsiteX21" fmla="*/ 0 w 459521"/>
                <a:gd name="connsiteY21" fmla="*/ 506172 h 640268"/>
                <a:gd name="connsiteX22" fmla="*/ 0 w 459521"/>
                <a:gd name="connsiteY22" fmla="*/ 473112 h 640268"/>
                <a:gd name="connsiteX23" fmla="*/ 89532 w 459521"/>
                <a:gd name="connsiteY23" fmla="*/ 145797 h 640268"/>
                <a:gd name="connsiteX24" fmla="*/ 90755 w 459521"/>
                <a:gd name="connsiteY24" fmla="*/ 145134 h 6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521" h="640268">
                  <a:moveTo>
                    <a:pt x="130454" y="0"/>
                  </a:moveTo>
                  <a:lnTo>
                    <a:pt x="265991" y="0"/>
                  </a:lnTo>
                  <a:lnTo>
                    <a:pt x="236036" y="107955"/>
                  </a:lnTo>
                  <a:lnTo>
                    <a:pt x="235009" y="107852"/>
                  </a:lnTo>
                  <a:lnTo>
                    <a:pt x="147781" y="422206"/>
                  </a:lnTo>
                  <a:lnTo>
                    <a:pt x="254792" y="422206"/>
                  </a:lnTo>
                  <a:lnTo>
                    <a:pt x="276174" y="205121"/>
                  </a:lnTo>
                  <a:lnTo>
                    <a:pt x="386140" y="205121"/>
                  </a:lnTo>
                  <a:lnTo>
                    <a:pt x="386140" y="422206"/>
                  </a:lnTo>
                  <a:lnTo>
                    <a:pt x="459521" y="422206"/>
                  </a:lnTo>
                  <a:lnTo>
                    <a:pt x="459521" y="517036"/>
                  </a:lnTo>
                  <a:lnTo>
                    <a:pt x="455967" y="523584"/>
                  </a:lnTo>
                  <a:lnTo>
                    <a:pt x="437127" y="546417"/>
                  </a:lnTo>
                  <a:lnTo>
                    <a:pt x="386140" y="546417"/>
                  </a:lnTo>
                  <a:lnTo>
                    <a:pt x="386140" y="593918"/>
                  </a:lnTo>
                  <a:lnTo>
                    <a:pt x="383244" y="596307"/>
                  </a:lnTo>
                  <a:cubicBezTo>
                    <a:pt x="354596" y="615661"/>
                    <a:pt x="322024" y="629646"/>
                    <a:pt x="286970" y="636819"/>
                  </a:cubicBezTo>
                  <a:lnTo>
                    <a:pt x="252756" y="640268"/>
                  </a:lnTo>
                  <a:lnTo>
                    <a:pt x="252756" y="546417"/>
                  </a:lnTo>
                  <a:lnTo>
                    <a:pt x="28291" y="546417"/>
                  </a:lnTo>
                  <a:lnTo>
                    <a:pt x="9451" y="523584"/>
                  </a:lnTo>
                  <a:lnTo>
                    <a:pt x="0" y="506172"/>
                  </a:lnTo>
                  <a:lnTo>
                    <a:pt x="0" y="473112"/>
                  </a:lnTo>
                  <a:lnTo>
                    <a:pt x="89532" y="145797"/>
                  </a:lnTo>
                  <a:lnTo>
                    <a:pt x="90755" y="145134"/>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8" name="文本框 27"/>
            <p:cNvSpPr txBox="1"/>
            <p:nvPr/>
          </p:nvSpPr>
          <p:spPr>
            <a:xfrm>
              <a:off x="8551933" y="4525297"/>
              <a:ext cx="354168" cy="412891"/>
            </a:xfrm>
            <a:custGeom>
              <a:avLst/>
              <a:gdLst/>
              <a:ahLst/>
              <a:cxnLst/>
              <a:rect l="l" t="t" r="r" b="b"/>
              <a:pathLst>
                <a:path w="354168" h="412891">
                  <a:moveTo>
                    <a:pt x="88256" y="0"/>
                  </a:moveTo>
                  <a:lnTo>
                    <a:pt x="139189" y="5134"/>
                  </a:lnTo>
                  <a:cubicBezTo>
                    <a:pt x="261877" y="30240"/>
                    <a:pt x="354168" y="138794"/>
                    <a:pt x="354168" y="268904"/>
                  </a:cubicBezTo>
                  <a:cubicBezTo>
                    <a:pt x="354168" y="306078"/>
                    <a:pt x="346634" y="341493"/>
                    <a:pt x="333010" y="373704"/>
                  </a:cubicBezTo>
                  <a:lnTo>
                    <a:pt x="311740" y="412891"/>
                  </a:lnTo>
                  <a:lnTo>
                    <a:pt x="311740" y="318061"/>
                  </a:lnTo>
                  <a:lnTo>
                    <a:pt x="238359" y="318061"/>
                  </a:lnTo>
                  <a:lnTo>
                    <a:pt x="238359" y="100976"/>
                  </a:lnTo>
                  <a:lnTo>
                    <a:pt x="128393" y="100976"/>
                  </a:lnTo>
                  <a:lnTo>
                    <a:pt x="107011" y="318061"/>
                  </a:lnTo>
                  <a:lnTo>
                    <a:pt x="0" y="318061"/>
                  </a:lnTo>
                  <a:lnTo>
                    <a:pt x="88256"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5" name="文本框 24"/>
            <p:cNvSpPr txBox="1"/>
            <p:nvPr/>
          </p:nvSpPr>
          <p:spPr>
            <a:xfrm>
              <a:off x="8367622" y="4566949"/>
              <a:ext cx="126063" cy="360375"/>
            </a:xfrm>
            <a:custGeom>
              <a:avLst/>
              <a:gdLst/>
              <a:ahLst/>
              <a:cxnLst/>
              <a:rect l="l" t="t" r="r" b="b"/>
              <a:pathLst>
                <a:path w="126063" h="360375">
                  <a:moveTo>
                    <a:pt x="126063" y="0"/>
                  </a:moveTo>
                  <a:lnTo>
                    <a:pt x="36531" y="327315"/>
                  </a:lnTo>
                  <a:lnTo>
                    <a:pt x="36531" y="360375"/>
                  </a:lnTo>
                  <a:lnTo>
                    <a:pt x="21158" y="332052"/>
                  </a:lnTo>
                  <a:cubicBezTo>
                    <a:pt x="7534" y="299841"/>
                    <a:pt x="0" y="264426"/>
                    <a:pt x="0" y="227252"/>
                  </a:cubicBezTo>
                  <a:cubicBezTo>
                    <a:pt x="0" y="134317"/>
                    <a:pt x="47087" y="52379"/>
                    <a:pt x="118705" y="3994"/>
                  </a:cubicBezTo>
                  <a:lnTo>
                    <a:pt x="126063"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1" name="文本框 20"/>
            <p:cNvSpPr txBox="1"/>
            <p:nvPr/>
          </p:nvSpPr>
          <p:spPr>
            <a:xfrm>
              <a:off x="8432444" y="4967569"/>
              <a:ext cx="224465" cy="95872"/>
            </a:xfrm>
            <a:custGeom>
              <a:avLst/>
              <a:gdLst/>
              <a:ahLst/>
              <a:cxnLst/>
              <a:rect l="l" t="t" r="r" b="b"/>
              <a:pathLst>
                <a:path w="224465" h="95872">
                  <a:moveTo>
                    <a:pt x="0" y="0"/>
                  </a:moveTo>
                  <a:lnTo>
                    <a:pt x="224465" y="0"/>
                  </a:lnTo>
                  <a:lnTo>
                    <a:pt x="224465" y="93851"/>
                  </a:lnTo>
                  <a:lnTo>
                    <a:pt x="204418" y="95872"/>
                  </a:lnTo>
                  <a:cubicBezTo>
                    <a:pt x="130069" y="95872"/>
                    <a:pt x="62759" y="65736"/>
                    <a:pt x="14037" y="17013"/>
                  </a:cubicBez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20" name="文本框 19"/>
            <p:cNvSpPr txBox="1"/>
            <p:nvPr/>
          </p:nvSpPr>
          <p:spPr>
            <a:xfrm>
              <a:off x="8790293" y="4967569"/>
              <a:ext cx="50987" cy="47501"/>
            </a:xfrm>
            <a:custGeom>
              <a:avLst/>
              <a:gdLst/>
              <a:ahLst/>
              <a:cxnLst/>
              <a:rect l="l" t="t" r="r" b="b"/>
              <a:pathLst>
                <a:path w="50987" h="47501">
                  <a:moveTo>
                    <a:pt x="0" y="0"/>
                  </a:moveTo>
                  <a:lnTo>
                    <a:pt x="50987" y="0"/>
                  </a:lnTo>
                  <a:lnTo>
                    <a:pt x="36950" y="17013"/>
                  </a:lnTo>
                  <a:lnTo>
                    <a:pt x="0" y="47501"/>
                  </a:lnTo>
                  <a:lnTo>
                    <a:pt x="0" y="0"/>
                  </a:lnTo>
                  <a:close/>
                </a:path>
              </a:pathLst>
            </a:custGeom>
            <a:solidFill>
              <a:srgbClr val="2F2E4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grpSp>
      <p:sp>
        <p:nvSpPr>
          <p:cNvPr id="59" name="文本框 58"/>
          <p:cNvSpPr txBox="1"/>
          <p:nvPr/>
        </p:nvSpPr>
        <p:spPr>
          <a:xfrm>
            <a:off x="6737248" y="3035347"/>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研究背景及动机</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endParaRPr>
          </a:p>
        </p:txBody>
      </p:sp>
      <p:sp>
        <p:nvSpPr>
          <p:cNvPr id="61" name="文本框 60"/>
          <p:cNvSpPr txBox="1"/>
          <p:nvPr/>
        </p:nvSpPr>
        <p:spPr>
          <a:xfrm>
            <a:off x="9618066" y="3013391"/>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研究方法</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3" name="文本框 62"/>
          <p:cNvSpPr txBox="1"/>
          <p:nvPr/>
        </p:nvSpPr>
        <p:spPr>
          <a:xfrm>
            <a:off x="6686908" y="4522097"/>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研究成果</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5" name="文本框 64"/>
          <p:cNvSpPr txBox="1"/>
          <p:nvPr/>
        </p:nvSpPr>
        <p:spPr>
          <a:xfrm>
            <a:off x="9528263" y="4472235"/>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未来发展和应用</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pic>
        <p:nvPicPr>
          <p:cNvPr id="2" name="图形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8027" y="1398302"/>
            <a:ext cx="5132431" cy="409161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机械臂舵机控制</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729600" y="5071681"/>
            <a:ext cx="8871131" cy="1295932"/>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电机未知问题</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启动固件修复</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sp>
        <p:nvSpPr>
          <p:cNvPr id="14" name="文本框 13">
            <a:extLst>
              <a:ext uri="{FF2B5EF4-FFF2-40B4-BE49-F238E27FC236}">
                <a16:creationId xmlns:a16="http://schemas.microsoft.com/office/drawing/2014/main" id="{AB08B63C-9067-C88A-58D0-003736B2761C}"/>
              </a:ext>
            </a:extLst>
          </p:cNvPr>
          <p:cNvSpPr txBox="1"/>
          <p:nvPr/>
        </p:nvSpPr>
        <p:spPr>
          <a:xfrm>
            <a:off x="7756434" y="1300606"/>
            <a:ext cx="8871131" cy="588046"/>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运动角度对接</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CA861DCA-DE51-DE9E-6324-916EF36029B4}"/>
              </a:ext>
            </a:extLst>
          </p:cNvPr>
          <p:cNvPicPr>
            <a:picLocks noChangeAspect="1"/>
          </p:cNvPicPr>
          <p:nvPr/>
        </p:nvPicPr>
        <p:blipFill>
          <a:blip r:embed="rId5"/>
          <a:stretch>
            <a:fillRect/>
          </a:stretch>
        </p:blipFill>
        <p:spPr>
          <a:xfrm>
            <a:off x="0" y="1087018"/>
            <a:ext cx="5067650" cy="3994412"/>
          </a:xfrm>
          <a:prstGeom prst="rect">
            <a:avLst/>
          </a:prstGeom>
        </p:spPr>
      </p:pic>
      <p:pic>
        <p:nvPicPr>
          <p:cNvPr id="12" name="图片 11">
            <a:extLst>
              <a:ext uri="{FF2B5EF4-FFF2-40B4-BE49-F238E27FC236}">
                <a16:creationId xmlns:a16="http://schemas.microsoft.com/office/drawing/2014/main" id="{7E2C16EB-19F7-2B70-78B1-65BD4CDAF4B4}"/>
              </a:ext>
            </a:extLst>
          </p:cNvPr>
          <p:cNvPicPr>
            <a:picLocks noChangeAspect="1"/>
          </p:cNvPicPr>
          <p:nvPr/>
        </p:nvPicPr>
        <p:blipFill>
          <a:blip r:embed="rId6"/>
          <a:stretch>
            <a:fillRect/>
          </a:stretch>
        </p:blipFill>
        <p:spPr>
          <a:xfrm>
            <a:off x="5581146" y="2611950"/>
            <a:ext cx="6220362" cy="4274401"/>
          </a:xfrm>
          <a:prstGeom prst="rect">
            <a:avLst/>
          </a:prstGeom>
        </p:spPr>
      </p:pic>
    </p:spTree>
    <p:extLst>
      <p:ext uri="{BB962C8B-B14F-4D97-AF65-F5344CB8AC3E}">
        <p14:creationId xmlns:p14="http://schemas.microsoft.com/office/powerpoint/2010/main" val="1214764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压力传感机械爪</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4032" y="1206183"/>
            <a:ext cx="8871131" cy="2876550"/>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传感模块设计</a:t>
            </a:r>
            <a:endPar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a:p>
            <a:pPr marL="1200150" marR="0" lvl="2"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选用</a:t>
            </a:r>
            <a:r>
              <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20g~6000g</a:t>
            </a:r>
            <a:r>
              <a:rPr kumimoji="0" lang="zh-CN" altLang="en-US"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薄膜压力传感器，适配与常见开发板</a:t>
            </a:r>
          </a:p>
          <a:p>
            <a:pPr marL="1200150" marR="0" lvl="2"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采用</a:t>
            </a:r>
            <a:r>
              <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Arduino</a:t>
            </a:r>
            <a:r>
              <a:rPr kumimoji="0" lang="zh-CN" altLang="en-US"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检测薄膜压力传感器信息，方便后续在操纵者这一端进行应用和开发（通过</a:t>
            </a:r>
            <a:r>
              <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arduino</a:t>
            </a:r>
            <a:r>
              <a:rPr kumimoji="0" lang="zh-CN" altLang="en-US"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开发力触觉反馈手套）但我们同样可以通过转换器直接将模拟信号传输给电脑。</a:t>
            </a:r>
            <a:endPar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lvl="2" indent="0">
              <a:lnSpc>
                <a:spcPct val="150000"/>
              </a:lnSpc>
              <a:spcBef>
                <a:spcPts val="1200"/>
              </a:spcBef>
              <a:buFont typeface="Arial" panose="020B0604020202020204" pitchFamily="34" charset="0"/>
              <a:buNone/>
              <a:defRPr/>
            </a:pPr>
            <a:endPar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1200150" lvl="2" indent="-285750">
              <a:lnSpc>
                <a:spcPct val="150000"/>
              </a:lnSpc>
              <a:spcBef>
                <a:spcPts val="1200"/>
              </a:spcBef>
              <a:buFont typeface="Arial" panose="020B0604020202020204" pitchFamily="34" charset="0"/>
              <a:buChar char="•"/>
              <a:defRPr/>
            </a:pPr>
            <a:endParaRPr lang="zh-CN" altLang="en-US" sz="1400" dirty="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2" name="图片 1" descr="_)9IU)SSA6D2K9TUCB@(N~9"/>
          <p:cNvPicPr>
            <a:picLocks noChangeAspect="1"/>
          </p:cNvPicPr>
          <p:nvPr/>
        </p:nvPicPr>
        <p:blipFill>
          <a:blip r:embed="rId5"/>
          <a:stretch>
            <a:fillRect/>
          </a:stretch>
        </p:blipFill>
        <p:spPr>
          <a:xfrm>
            <a:off x="2144395" y="3342005"/>
            <a:ext cx="3141980" cy="2356485"/>
          </a:xfrm>
          <a:prstGeom prst="rect">
            <a:avLst/>
          </a:prstGeom>
        </p:spPr>
      </p:pic>
      <p:pic>
        <p:nvPicPr>
          <p:cNvPr id="3" name="图片 2" descr="uTools_1655491646162"/>
          <p:cNvPicPr>
            <a:picLocks noChangeAspect="1"/>
          </p:cNvPicPr>
          <p:nvPr/>
        </p:nvPicPr>
        <p:blipFill>
          <a:blip r:embed="rId6"/>
          <a:stretch>
            <a:fillRect/>
          </a:stretch>
        </p:blipFill>
        <p:spPr>
          <a:xfrm>
            <a:off x="6361430" y="3147060"/>
            <a:ext cx="3288030" cy="2747010"/>
          </a:xfrm>
          <a:prstGeom prst="rect">
            <a:avLst/>
          </a:prstGeom>
        </p:spPr>
      </p:pic>
      <p:sp>
        <p:nvSpPr>
          <p:cNvPr id="4" name="文本框 3"/>
          <p:cNvSpPr txBox="1"/>
          <p:nvPr/>
        </p:nvSpPr>
        <p:spPr>
          <a:xfrm>
            <a:off x="2861310" y="5791835"/>
            <a:ext cx="1708150" cy="368300"/>
          </a:xfrm>
          <a:prstGeom prst="rect">
            <a:avLst/>
          </a:prstGeom>
          <a:noFill/>
        </p:spPr>
        <p:txBody>
          <a:bodyPr wrap="square" rtlCol="0">
            <a:spAutoFit/>
          </a:bodyPr>
          <a:lstStyle/>
          <a:p>
            <a:pPr algn="ctr"/>
            <a:r>
              <a:rPr lang="zh-CN" altLang="en-US" b="1">
                <a:solidFill>
                  <a:schemeClr val="bg2">
                    <a:lumMod val="10000"/>
                  </a:schemeClr>
                </a:solidFill>
              </a:rPr>
              <a:t>压力传感模块</a:t>
            </a:r>
          </a:p>
        </p:txBody>
      </p:sp>
      <p:sp>
        <p:nvSpPr>
          <p:cNvPr id="5" name="文本框 4"/>
          <p:cNvSpPr txBox="1"/>
          <p:nvPr/>
        </p:nvSpPr>
        <p:spPr>
          <a:xfrm>
            <a:off x="7151370" y="5894705"/>
            <a:ext cx="1708150" cy="368300"/>
          </a:xfrm>
          <a:prstGeom prst="rect">
            <a:avLst/>
          </a:prstGeom>
          <a:noFill/>
        </p:spPr>
        <p:txBody>
          <a:bodyPr wrap="square" rtlCol="0">
            <a:spAutoFit/>
          </a:bodyPr>
          <a:lstStyle/>
          <a:p>
            <a:pPr algn="ctr"/>
            <a:r>
              <a:rPr lang="zh-CN" altLang="en-US" b="1">
                <a:solidFill>
                  <a:schemeClr val="bg2">
                    <a:lumMod val="10000"/>
                  </a:schemeClr>
                </a:solidFill>
              </a:rPr>
              <a:t>数据组成</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36856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压力传感机械爪</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6572" y="1337628"/>
            <a:ext cx="8871131" cy="1599565"/>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传感模块数据读取</a:t>
            </a:r>
            <a:endPar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a:p>
            <a:pPr marL="0" lvl="2" indent="0">
              <a:lnSpc>
                <a:spcPct val="150000"/>
              </a:lnSpc>
              <a:spcBef>
                <a:spcPts val="1200"/>
              </a:spcBef>
              <a:buFont typeface="Arial" panose="020B0604020202020204" pitchFamily="34" charset="0"/>
              <a:buNone/>
              <a:defRPr/>
            </a:pPr>
            <a:endParaRPr kumimoji="0" lang="en-US" altLang="zh-CN" sz="1400" b="0" i="0" u="none" strike="noStrike" kern="1200" cap="none" spc="0" normalizeH="0" baseline="0" noProof="0" dirty="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1200150" lvl="2" indent="-285750">
              <a:lnSpc>
                <a:spcPct val="150000"/>
              </a:lnSpc>
              <a:spcBef>
                <a:spcPts val="1200"/>
              </a:spcBef>
              <a:buFont typeface="Arial" panose="020B0604020202020204" pitchFamily="34" charset="0"/>
              <a:buChar char="•"/>
              <a:defRPr/>
            </a:pPr>
            <a:endParaRPr lang="zh-CN" altLang="en-US" sz="1400" dirty="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4" name="图片 3" descr="uTools_1655491475770"/>
          <p:cNvPicPr>
            <a:picLocks noChangeAspect="1"/>
          </p:cNvPicPr>
          <p:nvPr/>
        </p:nvPicPr>
        <p:blipFill>
          <a:blip r:embed="rId5"/>
          <a:srcRect r="52346"/>
          <a:stretch>
            <a:fillRect/>
          </a:stretch>
        </p:blipFill>
        <p:spPr>
          <a:xfrm>
            <a:off x="686435" y="2175510"/>
            <a:ext cx="3192780" cy="3045460"/>
          </a:xfrm>
          <a:prstGeom prst="rect">
            <a:avLst/>
          </a:prstGeom>
        </p:spPr>
      </p:pic>
      <p:pic>
        <p:nvPicPr>
          <p:cNvPr id="5" name="图片 4" descr="uTools_1655491556937"/>
          <p:cNvPicPr>
            <a:picLocks noChangeAspect="1"/>
          </p:cNvPicPr>
          <p:nvPr/>
        </p:nvPicPr>
        <p:blipFill>
          <a:blip r:embed="rId6"/>
          <a:stretch>
            <a:fillRect/>
          </a:stretch>
        </p:blipFill>
        <p:spPr>
          <a:xfrm>
            <a:off x="4625340" y="2175510"/>
            <a:ext cx="5660390" cy="3244215"/>
          </a:xfrm>
          <a:prstGeom prst="rect">
            <a:avLst/>
          </a:prstGeom>
        </p:spPr>
      </p:pic>
      <p:sp>
        <p:nvSpPr>
          <p:cNvPr id="6" name="文本框 5"/>
          <p:cNvSpPr txBox="1"/>
          <p:nvPr/>
        </p:nvSpPr>
        <p:spPr>
          <a:xfrm>
            <a:off x="1392555" y="5220970"/>
            <a:ext cx="1780540" cy="368300"/>
          </a:xfrm>
          <a:prstGeom prst="rect">
            <a:avLst/>
          </a:prstGeom>
          <a:noFill/>
        </p:spPr>
        <p:txBody>
          <a:bodyPr wrap="square" rtlCol="0">
            <a:spAutoFit/>
          </a:bodyPr>
          <a:lstStyle/>
          <a:p>
            <a:r>
              <a:rPr lang="zh-CN" altLang="en-US" b="1">
                <a:solidFill>
                  <a:schemeClr val="bg2">
                    <a:lumMod val="10000"/>
                  </a:schemeClr>
                </a:solidFill>
              </a:rPr>
              <a:t>串口信息结构</a:t>
            </a:r>
          </a:p>
        </p:txBody>
      </p:sp>
      <p:sp>
        <p:nvSpPr>
          <p:cNvPr id="7" name="文本框 6"/>
          <p:cNvSpPr txBox="1"/>
          <p:nvPr/>
        </p:nvSpPr>
        <p:spPr>
          <a:xfrm>
            <a:off x="6395085" y="5445125"/>
            <a:ext cx="2416810" cy="368300"/>
          </a:xfrm>
          <a:prstGeom prst="rect">
            <a:avLst/>
          </a:prstGeom>
          <a:noFill/>
        </p:spPr>
        <p:txBody>
          <a:bodyPr wrap="square" rtlCol="0">
            <a:spAutoFit/>
          </a:bodyPr>
          <a:lstStyle/>
          <a:p>
            <a:r>
              <a:rPr lang="zh-CN" altLang="en-US" b="1">
                <a:solidFill>
                  <a:schemeClr val="bg2">
                    <a:lumMod val="10000"/>
                  </a:schemeClr>
                </a:solidFill>
              </a:rPr>
              <a:t>电压及压力检测大小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3</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2627199" y="2551379"/>
            <a:ext cx="669067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研究成果及问题</a:t>
            </a:r>
            <a:r>
              <a:rPr lang="en-US" altLang="zh-CN" sz="2000" spc="300" dirty="0">
                <a:solidFill>
                  <a:srgbClr val="ED6C00"/>
                </a:solidFill>
                <a:latin typeface="Akrobat" panose="00000800000000000000" pitchFamily="50" charset="0"/>
                <a:ea typeface="思源黑体 CN Bold" panose="020B0800000000000000" pitchFamily="34" charset="-122"/>
              </a:rPr>
              <a:t>Results and Problems</a:t>
            </a:r>
            <a:endParaRPr kumimoji="0" lang="zh-CN" altLang="en-US"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4"/>
          <a:stretch>
            <a:fillRect/>
          </a:stretch>
        </p:blipFill>
        <p:spPr>
          <a:xfrm>
            <a:off x="8618952" y="469432"/>
            <a:ext cx="3057110" cy="5617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562012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研究成果</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Research Achievement</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4</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2690977" y="3105834"/>
            <a:ext cx="649158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未来发展和应用</a:t>
            </a:r>
            <a:r>
              <a:rPr kumimoji="0" lang="en-US" altLang="zh-CN"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Future Expectations</a:t>
            </a:r>
            <a:endParaRPr kumimoji="0" lang="zh-CN" altLang="en-US"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4"/>
          <a:stretch>
            <a:fillRect/>
          </a:stretch>
        </p:blipFill>
        <p:spPr>
          <a:xfrm>
            <a:off x="8618952" y="469432"/>
            <a:ext cx="3057110" cy="5617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stretch>
            <a:fillRect/>
          </a:stretch>
        </p:blipFill>
        <p:spPr>
          <a:xfrm>
            <a:off x="8618952" y="469432"/>
            <a:ext cx="3057110" cy="561730"/>
          </a:xfrm>
          <a:prstGeom prst="rect">
            <a:avLst/>
          </a:prstGeom>
        </p:spPr>
      </p:pic>
      <p:sp>
        <p:nvSpPr>
          <p:cNvPr id="9" name="文本框 8"/>
          <p:cNvSpPr txBox="1"/>
          <p:nvPr/>
        </p:nvSpPr>
        <p:spPr>
          <a:xfrm>
            <a:off x="515938" y="560070"/>
            <a:ext cx="60733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未来发展和应用</a:t>
            </a:r>
            <a:r>
              <a:rPr kumimoji="0" lang="en-US" altLang="zh-CN" sz="16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Future Expectations</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5937" y="1808163"/>
            <a:ext cx="8871131" cy="200381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远程遥控作业</a:t>
            </a:r>
            <a:endParaRPr lang="en-US" altLang="zh-CN"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手术领域</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5" name="图形 14"/>
          <p:cNvPicPr>
            <a:picLocks noChangeAspect="1"/>
          </p:cNvPicPr>
          <p:nvPr/>
        </p:nvPicPr>
        <p:blipFill>
          <a:blip r:embed="rId3"/>
          <a:stretch>
            <a:fillRect/>
          </a:stretch>
        </p:blipFill>
        <p:spPr>
          <a:xfrm>
            <a:off x="513495" y="5791709"/>
            <a:ext cx="1153281" cy="786328"/>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25401" y="4214191"/>
            <a:ext cx="2150660" cy="2363846"/>
          </a:xfrm>
          <a:prstGeom prst="rect">
            <a:avLst/>
          </a:prstGeom>
        </p:spPr>
      </p:pic>
      <p:pic>
        <p:nvPicPr>
          <p:cNvPr id="3" name="图片 2"/>
          <p:cNvPicPr>
            <a:picLocks noChangeAspect="1"/>
          </p:cNvPicPr>
          <p:nvPr/>
        </p:nvPicPr>
        <p:blipFill>
          <a:blip r:embed="rId5"/>
          <a:stretch>
            <a:fillRect/>
          </a:stretch>
        </p:blipFill>
        <p:spPr>
          <a:xfrm>
            <a:off x="5961061" y="3425764"/>
            <a:ext cx="5715000" cy="3257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2"/>
          <a:stretch>
            <a:fillRect/>
          </a:stretch>
        </p:blipFill>
        <p:spPr>
          <a:xfrm>
            <a:off x="-22536" y="4697875"/>
            <a:ext cx="12214536" cy="2171700"/>
          </a:xfrm>
          <a:prstGeom prst="rect">
            <a:avLst/>
          </a:prstGeom>
        </p:spPr>
      </p:pic>
      <p:sp>
        <p:nvSpPr>
          <p:cNvPr id="6" name="文本框 5"/>
          <p:cNvSpPr txBox="1"/>
          <p:nvPr/>
        </p:nvSpPr>
        <p:spPr>
          <a:xfrm>
            <a:off x="6450209" y="1859340"/>
            <a:ext cx="368562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rPr>
              <a:t>感谢</a:t>
            </a:r>
            <a:endParaRPr kumimoji="0" lang="en-US" altLang="zh-CN"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您的观看和收听</a:t>
            </a:r>
          </a:p>
        </p:txBody>
      </p:sp>
      <p:sp>
        <p:nvSpPr>
          <p:cNvPr id="2" name="矩形 1"/>
          <p:cNvSpPr/>
          <p:nvPr/>
        </p:nvSpPr>
        <p:spPr>
          <a:xfrm>
            <a:off x="6589105" y="3708221"/>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9" name="图形 8"/>
          <p:cNvPicPr>
            <a:picLocks noChangeAspect="1"/>
          </p:cNvPicPr>
          <p:nvPr/>
        </p:nvPicPr>
        <p:blipFill>
          <a:blip r:embed="rId3"/>
          <a:stretch>
            <a:fillRect/>
          </a:stretch>
        </p:blipFill>
        <p:spPr>
          <a:xfrm>
            <a:off x="8618952" y="469432"/>
            <a:ext cx="3057110" cy="561730"/>
          </a:xfrm>
          <a:prstGeom prst="rect">
            <a:avLst/>
          </a:prstGeom>
        </p:spPr>
      </p:pic>
      <p:pic>
        <p:nvPicPr>
          <p:cNvPr id="5" name="图形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808" y="925975"/>
            <a:ext cx="6299125" cy="50060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2"/>
          <a:stretch>
            <a:fillRect/>
          </a:stretch>
        </p:blipFill>
        <p:spPr>
          <a:xfrm>
            <a:off x="-22536" y="4697875"/>
            <a:ext cx="12214536" cy="2171700"/>
          </a:xfrm>
          <a:prstGeom prst="rect">
            <a:avLst/>
          </a:prstGeom>
        </p:spPr>
      </p:pic>
      <p:sp>
        <p:nvSpPr>
          <p:cNvPr id="6" name="文本框 5"/>
          <p:cNvSpPr txBox="1"/>
          <p:nvPr/>
        </p:nvSpPr>
        <p:spPr>
          <a:xfrm>
            <a:off x="6230482" y="2713844"/>
            <a:ext cx="180690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rPr>
              <a:t>Q&amp;A</a:t>
            </a:r>
          </a:p>
        </p:txBody>
      </p:sp>
      <p:sp>
        <p:nvSpPr>
          <p:cNvPr id="2" name="矩形 1"/>
          <p:cNvSpPr/>
          <p:nvPr/>
        </p:nvSpPr>
        <p:spPr>
          <a:xfrm>
            <a:off x="6589105" y="3708221"/>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9" name="图形 8"/>
          <p:cNvPicPr>
            <a:picLocks noChangeAspect="1"/>
          </p:cNvPicPr>
          <p:nvPr/>
        </p:nvPicPr>
        <p:blipFill>
          <a:blip r:embed="rId3"/>
          <a:stretch>
            <a:fillRect/>
          </a:stretch>
        </p:blipFill>
        <p:spPr>
          <a:xfrm>
            <a:off x="8618952" y="469432"/>
            <a:ext cx="3057110" cy="561730"/>
          </a:xfrm>
          <a:prstGeom prst="rect">
            <a:avLst/>
          </a:prstGeom>
        </p:spPr>
      </p:pic>
      <p:pic>
        <p:nvPicPr>
          <p:cNvPr id="5" name="图形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808" y="925975"/>
            <a:ext cx="6299125" cy="5006050"/>
          </a:xfrm>
          <a:prstGeom prst="rect">
            <a:avLst/>
          </a:prstGeom>
        </p:spPr>
      </p:pic>
    </p:spTree>
    <p:extLst>
      <p:ext uri="{BB962C8B-B14F-4D97-AF65-F5344CB8AC3E}">
        <p14:creationId xmlns:p14="http://schemas.microsoft.com/office/powerpoint/2010/main" val="343231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16832"/>
            <a:ext cx="1221809"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1</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2627199" y="2551379"/>
            <a:ext cx="7633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研究背景及动机</a:t>
            </a:r>
            <a:r>
              <a:rPr kumimoji="0" lang="en-US" altLang="zh-CN"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 Background and Motivation</a:t>
            </a:r>
            <a:endParaRPr kumimoji="0" lang="zh-CN" altLang="en-US"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p:cNvSpPr txBox="1"/>
          <p:nvPr/>
        </p:nvSpPr>
        <p:spPr>
          <a:xfrm>
            <a:off x="515938" y="560070"/>
            <a:ext cx="707892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研究背景和动机</a:t>
            </a:r>
            <a:r>
              <a:rPr kumimoji="0" lang="en-US" altLang="zh-CN"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 </a:t>
            </a:r>
            <a:r>
              <a:rPr kumimoji="0" lang="en-US" altLang="zh-CN" sz="16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Background and Motivation</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13495" y="1352446"/>
            <a:ext cx="8871131" cy="3651128"/>
          </a:xfrm>
          <a:prstGeom prst="rect">
            <a:avLst/>
          </a:prstGeom>
          <a:noFill/>
        </p:spPr>
        <p:txBody>
          <a:bodyPr wrap="square" rtlCol="0">
            <a:spAutoFit/>
          </a:bodyPr>
          <a:lstStyle/>
          <a:p>
            <a:pPr>
              <a:lnSpc>
                <a:spcPct val="150000"/>
              </a:lnSpc>
            </a:pPr>
            <a:r>
              <a:rPr lang="en-US" altLang="zh-CN" sz="2400" dirty="0">
                <a:solidFill>
                  <a:srgbClr val="06383C"/>
                </a:solidFill>
                <a:ea typeface="思源黑体 CN Bold" panose="020B0800000000000000" pitchFamily="34" charset="-122"/>
                <a:cs typeface="Open Sans" panose="020B0606030504020204" pitchFamily="34" charset="0"/>
              </a:rPr>
              <a:t>1. </a:t>
            </a:r>
            <a:r>
              <a:rPr lang="zh-CN" altLang="en-US" sz="2400" dirty="0">
                <a:solidFill>
                  <a:srgbClr val="06383C"/>
                </a:solidFill>
                <a:ea typeface="思源黑体 CN Bold" panose="020B0800000000000000" pitchFamily="34" charset="-122"/>
                <a:cs typeface="Open Sans" panose="020B0606030504020204" pitchFamily="34" charset="0"/>
              </a:rPr>
              <a:t>远程控制</a:t>
            </a:r>
            <a:endParaRPr lang="en-US" altLang="zh-CN" sz="2400" dirty="0">
              <a:solidFill>
                <a:srgbClr val="06383C"/>
              </a:solidFill>
              <a:ea typeface="思源黑体 CN Bold" panose="020B0800000000000000" pitchFamily="34" charset="-122"/>
              <a:cs typeface="Open Sans" panose="020B0606030504020204" pitchFamily="34" charset="0"/>
            </a:endParaRPr>
          </a:p>
          <a:p>
            <a:pPr>
              <a:lnSpc>
                <a:spcPct val="150000"/>
              </a:lnSpc>
            </a:pPr>
            <a:r>
              <a:rPr lang="zh-CN" altLang="zh-CN" sz="1800" dirty="0">
                <a:solidFill>
                  <a:schemeClr val="bg2">
                    <a:lumMod val="10000"/>
                  </a:schemeClr>
                </a:solidFill>
                <a:effectLst/>
                <a:ea typeface="等线" panose="02010600030101010101" pitchFamily="2" charset="-122"/>
                <a:cs typeface="Times New Roman" panose="02020603050405020304" pitchFamily="18" charset="0"/>
              </a:rPr>
              <a:t>疫情爆发让我们再一次意识到了距离和客观自然条件对于我们工作发展的阻碍性。通过映射人类动作能够摆脱空间的束缚完成远程任务。</a:t>
            </a:r>
            <a:endParaRPr lang="en-US" altLang="zh-CN" sz="1800" dirty="0">
              <a:solidFill>
                <a:schemeClr val="bg2">
                  <a:lumMod val="10000"/>
                </a:schemeClr>
              </a:solidFill>
            </a:endParaRPr>
          </a:p>
          <a:p>
            <a:pPr>
              <a:lnSpc>
                <a:spcPct val="150000"/>
              </a:lnSpc>
            </a:pPr>
            <a:r>
              <a:rPr lang="en-US" altLang="zh-CN" sz="2400" dirty="0">
                <a:solidFill>
                  <a:srgbClr val="06383C"/>
                </a:solidFill>
                <a:ea typeface="思源黑体 CN Bold" panose="020B0800000000000000" pitchFamily="34" charset="-122"/>
                <a:cs typeface="Open Sans" panose="020B0606030504020204" pitchFamily="34" charset="0"/>
              </a:rPr>
              <a:t>2. </a:t>
            </a:r>
            <a:r>
              <a:rPr lang="zh-CN" altLang="en-US" sz="2400" dirty="0">
                <a:solidFill>
                  <a:srgbClr val="06383C"/>
                </a:solidFill>
                <a:ea typeface="思源黑体 CN Bold" panose="020B0800000000000000" pitchFamily="34" charset="-122"/>
                <a:cs typeface="Open Sans" panose="020B0606030504020204" pitchFamily="34" charset="0"/>
              </a:rPr>
              <a:t>对接</a:t>
            </a:r>
            <a:r>
              <a:rPr lang="en-US" altLang="zh-CN" sz="2400" dirty="0">
                <a:solidFill>
                  <a:srgbClr val="06383C"/>
                </a:solidFill>
                <a:ea typeface="思源黑体 CN Bold" panose="020B0800000000000000" pitchFamily="34" charset="-122"/>
                <a:cs typeface="Open Sans" panose="020B0606030504020204" pitchFamily="34" charset="0"/>
              </a:rPr>
              <a:t>VR</a:t>
            </a:r>
            <a:r>
              <a:rPr lang="zh-CN" altLang="en-US" sz="2400" dirty="0">
                <a:solidFill>
                  <a:srgbClr val="06383C"/>
                </a:solidFill>
                <a:ea typeface="思源黑体 CN Bold" panose="020B0800000000000000" pitchFamily="34" charset="-122"/>
                <a:cs typeface="Open Sans" panose="020B0606030504020204" pitchFamily="34" charset="0"/>
              </a:rPr>
              <a:t>虚拟现实</a:t>
            </a:r>
            <a:endParaRPr lang="en-US" altLang="zh-CN" sz="2400" dirty="0">
              <a:solidFill>
                <a:srgbClr val="06383C"/>
              </a:solidFill>
              <a:ea typeface="思源黑体 CN Bold" panose="020B0800000000000000" pitchFamily="34" charset="-122"/>
              <a:cs typeface="Open Sans" panose="020B0606030504020204" pitchFamily="34" charset="0"/>
            </a:endParaRPr>
          </a:p>
          <a:p>
            <a:pPr>
              <a:lnSpc>
                <a:spcPct val="150000"/>
              </a:lnSpc>
            </a:pPr>
            <a:r>
              <a:rPr lang="zh-CN" altLang="zh-CN" sz="1800" dirty="0">
                <a:solidFill>
                  <a:schemeClr val="bg2">
                    <a:lumMod val="10000"/>
                  </a:schemeClr>
                </a:solidFill>
                <a:effectLst/>
                <a:ea typeface="等线" panose="02010600030101010101" pitchFamily="2" charset="-122"/>
                <a:cs typeface="Times New Roman" panose="02020603050405020304" pitchFamily="18" charset="0"/>
              </a:rPr>
              <a:t>虚拟现实和</a:t>
            </a:r>
            <a:r>
              <a:rPr lang="en-US" altLang="zh-CN" sz="1800" dirty="0">
                <a:solidFill>
                  <a:schemeClr val="bg2">
                    <a:lumMod val="10000"/>
                  </a:schemeClr>
                </a:solidFill>
                <a:effectLst/>
                <a:ea typeface="等线" panose="02010600030101010101" pitchFamily="2" charset="-122"/>
                <a:cs typeface="Times New Roman" panose="02020603050405020304" pitchFamily="18" charset="0"/>
              </a:rPr>
              <a:t>5G</a:t>
            </a:r>
            <a:r>
              <a:rPr lang="zh-CN" altLang="zh-CN" sz="1800" dirty="0">
                <a:solidFill>
                  <a:schemeClr val="bg2">
                    <a:lumMod val="10000"/>
                  </a:schemeClr>
                </a:solidFill>
                <a:effectLst/>
                <a:ea typeface="等线" panose="02010600030101010101" pitchFamily="2" charset="-122"/>
                <a:cs typeface="Times New Roman" panose="02020603050405020304" pitchFamily="18" charset="0"/>
              </a:rPr>
              <a:t>的发展将原本以娱乐方式为主的</a:t>
            </a:r>
            <a:r>
              <a:rPr lang="en-US" altLang="zh-CN" sz="1800" dirty="0">
                <a:solidFill>
                  <a:schemeClr val="bg2">
                    <a:lumMod val="10000"/>
                  </a:schemeClr>
                </a:solidFill>
                <a:effectLst/>
                <a:ea typeface="等线" panose="02010600030101010101" pitchFamily="2" charset="-122"/>
                <a:cs typeface="Times New Roman" panose="02020603050405020304" pitchFamily="18" charset="0"/>
              </a:rPr>
              <a:t>VR</a:t>
            </a:r>
            <a:r>
              <a:rPr lang="zh-CN" altLang="zh-CN" sz="1800" dirty="0">
                <a:solidFill>
                  <a:schemeClr val="bg2">
                    <a:lumMod val="10000"/>
                  </a:schemeClr>
                </a:solidFill>
                <a:effectLst/>
                <a:ea typeface="等线" panose="02010600030101010101" pitchFamily="2" charset="-122"/>
                <a:cs typeface="Times New Roman" panose="02020603050405020304" pitchFamily="18" charset="0"/>
              </a:rPr>
              <a:t>设备开辟了更广阔的用途，通过视觉识别人体姿态，从而实现虚拟世界与现实世界的交互。创造</a:t>
            </a:r>
            <a:r>
              <a:rPr lang="en-US" altLang="zh-CN" sz="1800" dirty="0">
                <a:solidFill>
                  <a:schemeClr val="bg2">
                    <a:lumMod val="10000"/>
                  </a:schemeClr>
                </a:solidFill>
                <a:effectLst/>
                <a:ea typeface="等线" panose="02010600030101010101" pitchFamily="2" charset="-122"/>
                <a:cs typeface="Times New Roman" panose="02020603050405020304" pitchFamily="18" charset="0"/>
              </a:rPr>
              <a:t>VR+</a:t>
            </a:r>
            <a:r>
              <a:rPr lang="zh-CN" altLang="zh-CN" sz="1800" dirty="0">
                <a:solidFill>
                  <a:schemeClr val="bg2">
                    <a:lumMod val="10000"/>
                  </a:schemeClr>
                </a:solidFill>
                <a:effectLst/>
                <a:ea typeface="等线" panose="02010600030101010101" pitchFamily="2" charset="-122"/>
                <a:cs typeface="Times New Roman" panose="02020603050405020304" pitchFamily="18" charset="0"/>
              </a:rPr>
              <a:t>机器人的控制模式。单个机械臂或机械手的控制和驱动，未来可以应用在更类人体的机器人身上，甚至创造出</a:t>
            </a:r>
            <a:r>
              <a:rPr lang="en-US" altLang="zh-CN" sz="1800" dirty="0">
                <a:solidFill>
                  <a:schemeClr val="bg2">
                    <a:lumMod val="10000"/>
                  </a:schemeClr>
                </a:solidFill>
                <a:effectLst/>
                <a:ea typeface="等线" panose="02010600030101010101" pitchFamily="2" charset="-122"/>
                <a:cs typeface="Times New Roman" panose="02020603050405020304" pitchFamily="18" charset="0"/>
              </a:rPr>
              <a:t>VR</a:t>
            </a:r>
            <a:r>
              <a:rPr lang="zh-CN" altLang="zh-CN" sz="1800" dirty="0">
                <a:solidFill>
                  <a:schemeClr val="bg2">
                    <a:lumMod val="10000"/>
                  </a:schemeClr>
                </a:solidFill>
                <a:effectLst/>
                <a:ea typeface="等线" panose="02010600030101010101" pitchFamily="2" charset="-122"/>
                <a:cs typeface="Times New Roman" panose="02020603050405020304" pitchFamily="18" charset="0"/>
              </a:rPr>
              <a:t>控制的机器人分身。</a:t>
            </a:r>
            <a:endParaRPr lang="zh-CN" altLang="en-US" sz="1800" dirty="0">
              <a:solidFill>
                <a:schemeClr val="bg2">
                  <a:lumMod val="10000"/>
                </a:schemeClr>
              </a:solidFill>
            </a:endParaRPr>
          </a:p>
        </p:txBody>
      </p:sp>
      <p:pic>
        <p:nvPicPr>
          <p:cNvPr id="22" name="图形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25401" y="4214191"/>
            <a:ext cx="2150660" cy="23638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2</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grpSp>
        <p:nvGrpSpPr>
          <p:cNvPr id="11" name="组合 10"/>
          <p:cNvGrpSpPr/>
          <p:nvPr/>
        </p:nvGrpSpPr>
        <p:grpSpPr>
          <a:xfrm>
            <a:off x="2627199" y="2551379"/>
            <a:ext cx="4470361" cy="2741473"/>
            <a:chOff x="2627199" y="2551379"/>
            <a:chExt cx="4470361" cy="2741473"/>
          </a:xfrm>
        </p:grpSpPr>
        <p:sp>
          <p:nvSpPr>
            <p:cNvPr id="4" name="文本框 3"/>
            <p:cNvSpPr txBox="1"/>
            <p:nvPr/>
          </p:nvSpPr>
          <p:spPr>
            <a:xfrm>
              <a:off x="2627199" y="2551379"/>
              <a:ext cx="35351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研究方法 </a:t>
              </a:r>
              <a:r>
                <a:rPr kumimoji="0" lang="en-US" altLang="zh-CN"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Methods</a:t>
              </a:r>
              <a:endParaRPr kumimoji="0" lang="zh-CN" altLang="en-US" sz="20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8" name="文本框 7"/>
            <p:cNvSpPr txBox="1"/>
            <p:nvPr/>
          </p:nvSpPr>
          <p:spPr>
            <a:xfrm>
              <a:off x="2690977" y="3405156"/>
              <a:ext cx="4406583" cy="1887696"/>
            </a:xfrm>
            <a:prstGeom prst="rect">
              <a:avLst/>
            </a:prstGeom>
            <a:noFill/>
          </p:spPr>
          <p:txBody>
            <a:bodyPr wrap="square" rtlCol="0">
              <a:spAutoFit/>
            </a:bodyPr>
            <a:lstStyle/>
            <a:p>
              <a:pPr lvl="0">
                <a:spcBef>
                  <a:spcPts val="1400"/>
                </a:spcBef>
                <a:defRPr/>
              </a:pPr>
              <a:r>
                <a:rPr lang="zh-CN" altLang="en-US"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机械臂模型设计与搭建</a:t>
              </a:r>
              <a:endParaRPr lang="en-US" altLang="zh-CN"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spcBef>
                  <a:spcPts val="1400"/>
                </a:spcBef>
                <a:defRPr/>
              </a:pPr>
              <a:r>
                <a:rPr lang="zh-CN" altLang="en-US"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视觉识别处理</a:t>
              </a:r>
              <a:endParaRPr lang="en-US" altLang="zh-CN"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spcBef>
                  <a:spcPts val="1400"/>
                </a:spcBef>
                <a:defRPr/>
              </a:pPr>
              <a:r>
                <a:rPr lang="zh-CN" altLang="en-US"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正逆运动学计算</a:t>
              </a:r>
              <a:endParaRPr lang="en-US" altLang="zh-CN"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spcBef>
                  <a:spcPts val="1400"/>
                </a:spcBef>
                <a:defRPr/>
              </a:pPr>
              <a:r>
                <a:rPr lang="zh-CN" altLang="en-US"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机械臂舵机控制</a:t>
              </a:r>
              <a:endParaRPr lang="en-US" altLang="zh-CN"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spcBef>
                  <a:spcPts val="1400"/>
                </a:spcBef>
                <a:defRPr/>
              </a:pPr>
              <a:r>
                <a:rPr lang="zh-CN" altLang="en-US"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压力传感器的使用</a:t>
              </a:r>
              <a:endParaRPr lang="en-US" altLang="zh-CN" sz="1400" b="1" dirty="0">
                <a:solidFill>
                  <a:schemeClr val="bg2">
                    <a:lumMod val="10000"/>
                  </a:scheme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7" y="560070"/>
            <a:ext cx="8550779" cy="892552"/>
          </a:xfrm>
          <a:prstGeom prst="rect">
            <a:avLst/>
          </a:prstGeom>
          <a:noFill/>
        </p:spPr>
        <p:txBody>
          <a:bodyPr wrap="square" rtlCol="0">
            <a:spAutoFit/>
          </a:bodyPr>
          <a:lstStyle/>
          <a:p>
            <a:pPr>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机械臂模型搭建</a:t>
            </a:r>
            <a:r>
              <a:rPr lang="en-GB" altLang="zh-CN" sz="1600" spc="600" dirty="0">
                <a:solidFill>
                  <a:srgbClr val="ED6C00"/>
                </a:solidFill>
                <a:latin typeface="Akrobat" panose="00000800000000000000" pitchFamily="50" charset="0"/>
                <a:ea typeface="思源黑体 CN Bold" panose="020B0800000000000000" pitchFamily="34" charset="-122"/>
              </a:rPr>
              <a:t>R</a:t>
            </a:r>
            <a:r>
              <a:rPr lang="en-US" altLang="zh-CN" sz="1600" spc="600" dirty="0">
                <a:solidFill>
                  <a:srgbClr val="ED6C00"/>
                </a:solidFill>
                <a:latin typeface="Akrobat" panose="00000800000000000000" pitchFamily="50" charset="0"/>
                <a:ea typeface="思源黑体 CN Bold" panose="020B0800000000000000" pitchFamily="34" charset="-122"/>
              </a:rPr>
              <a:t>obot </a:t>
            </a:r>
            <a:r>
              <a:rPr lang="en-GB" altLang="zh-CN" sz="1600" spc="600" dirty="0">
                <a:solidFill>
                  <a:srgbClr val="ED6C00"/>
                </a:solidFill>
                <a:latin typeface="Akrobat" panose="00000800000000000000" pitchFamily="50" charset="0"/>
                <a:ea typeface="思源黑体 CN Bold" panose="020B0800000000000000" pitchFamily="34" charset="-122"/>
              </a:rPr>
              <a:t>arm model 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27B4D583-ABDE-4612-A9D4-B527AF15D66A}"/>
              </a:ext>
            </a:extLst>
          </p:cNvPr>
          <p:cNvSpPr txBox="1"/>
          <p:nvPr/>
        </p:nvSpPr>
        <p:spPr>
          <a:xfrm>
            <a:off x="515937" y="1808163"/>
            <a:ext cx="8871131" cy="116679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Solidworks</a:t>
            </a:r>
          </a:p>
          <a:p>
            <a:pPr marL="742950" marR="0" lvl="1"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零件及装配体建模</a:t>
            </a:r>
            <a:endPar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11" name="图片 10">
            <a:extLst>
              <a:ext uri="{FF2B5EF4-FFF2-40B4-BE49-F238E27FC236}">
                <a16:creationId xmlns:a16="http://schemas.microsoft.com/office/drawing/2014/main" id="{3A2F948C-68A4-5FEB-064D-64F9995CE0F5}"/>
              </a:ext>
            </a:extLst>
          </p:cNvPr>
          <p:cNvPicPr>
            <a:picLocks noChangeAspect="1"/>
          </p:cNvPicPr>
          <p:nvPr/>
        </p:nvPicPr>
        <p:blipFill rotWithShape="1">
          <a:blip r:embed="rId6"/>
          <a:srcRect l="15019" t="12963" r="23555" b="15325"/>
          <a:stretch/>
        </p:blipFill>
        <p:spPr>
          <a:xfrm rot="21245043">
            <a:off x="1352417" y="3147900"/>
            <a:ext cx="3239762" cy="23638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图片 11">
            <a:extLst>
              <a:ext uri="{FF2B5EF4-FFF2-40B4-BE49-F238E27FC236}">
                <a16:creationId xmlns:a16="http://schemas.microsoft.com/office/drawing/2014/main" id="{71A120AD-58E3-FC85-01BC-EA255D7E46B6}"/>
              </a:ext>
            </a:extLst>
          </p:cNvPr>
          <p:cNvPicPr>
            <a:picLocks noChangeAspect="1"/>
          </p:cNvPicPr>
          <p:nvPr/>
        </p:nvPicPr>
        <p:blipFill rotWithShape="1">
          <a:blip r:embed="rId7"/>
          <a:srcRect l="30635" t="24418" r="21144" b="26180"/>
          <a:stretch/>
        </p:blipFill>
        <p:spPr>
          <a:xfrm rot="896811">
            <a:off x="4988219" y="1740562"/>
            <a:ext cx="2638511" cy="1689358"/>
          </a:xfrm>
          <a:prstGeom prst="ellipse">
            <a:avLst/>
          </a:prstGeom>
          <a:ln>
            <a:noFill/>
          </a:ln>
          <a:effectLst>
            <a:softEdge rad="112500"/>
          </a:effectLst>
        </p:spPr>
      </p:pic>
      <p:pic>
        <p:nvPicPr>
          <p:cNvPr id="14" name="图片 13">
            <a:extLst>
              <a:ext uri="{FF2B5EF4-FFF2-40B4-BE49-F238E27FC236}">
                <a16:creationId xmlns:a16="http://schemas.microsoft.com/office/drawing/2014/main" id="{F0EEF3B0-0A5F-A807-588E-26371F268E5C}"/>
              </a:ext>
            </a:extLst>
          </p:cNvPr>
          <p:cNvPicPr>
            <a:picLocks noChangeAspect="1"/>
          </p:cNvPicPr>
          <p:nvPr/>
        </p:nvPicPr>
        <p:blipFill rotWithShape="1">
          <a:blip r:embed="rId8"/>
          <a:srcRect l="34282" t="25521" r="6332" b="18539"/>
          <a:stretch/>
        </p:blipFill>
        <p:spPr>
          <a:xfrm rot="20271138">
            <a:off x="5448214" y="4211711"/>
            <a:ext cx="3132153" cy="1843949"/>
          </a:xfrm>
          <a:prstGeom prst="ellipse">
            <a:avLst/>
          </a:prstGeom>
          <a:ln>
            <a:noFill/>
          </a:ln>
          <a:effectLst>
            <a:softEdge rad="112500"/>
          </a:effectLst>
        </p:spPr>
      </p:pic>
      <p:pic>
        <p:nvPicPr>
          <p:cNvPr id="17" name="图片 16">
            <a:extLst>
              <a:ext uri="{FF2B5EF4-FFF2-40B4-BE49-F238E27FC236}">
                <a16:creationId xmlns:a16="http://schemas.microsoft.com/office/drawing/2014/main" id="{68DBD90B-C88A-2E4D-D9A5-054C2AE30DAD}"/>
              </a:ext>
            </a:extLst>
          </p:cNvPr>
          <p:cNvPicPr>
            <a:picLocks noChangeAspect="1"/>
          </p:cNvPicPr>
          <p:nvPr/>
        </p:nvPicPr>
        <p:blipFill rotWithShape="1">
          <a:blip r:embed="rId9"/>
          <a:srcRect l="36146" t="15232" r="18617" b="29027"/>
          <a:stretch/>
        </p:blipFill>
        <p:spPr>
          <a:xfrm rot="21127517">
            <a:off x="8508222" y="1369297"/>
            <a:ext cx="2385918" cy="1837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图片 17">
            <a:extLst>
              <a:ext uri="{FF2B5EF4-FFF2-40B4-BE49-F238E27FC236}">
                <a16:creationId xmlns:a16="http://schemas.microsoft.com/office/drawing/2014/main" id="{5BB5571A-FDDA-E2AE-21A1-AE4DA570378E}"/>
              </a:ext>
            </a:extLst>
          </p:cNvPr>
          <p:cNvPicPr>
            <a:picLocks noChangeAspect="1"/>
          </p:cNvPicPr>
          <p:nvPr/>
        </p:nvPicPr>
        <p:blipFill rotWithShape="1">
          <a:blip r:embed="rId10"/>
          <a:srcRect l="33773" t="18020" r="31936" b="36273"/>
          <a:stretch/>
        </p:blipFill>
        <p:spPr>
          <a:xfrm rot="980542">
            <a:off x="9253038" y="4139934"/>
            <a:ext cx="2498318" cy="2081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本框 1">
            <a:extLst>
              <a:ext uri="{FF2B5EF4-FFF2-40B4-BE49-F238E27FC236}">
                <a16:creationId xmlns:a16="http://schemas.microsoft.com/office/drawing/2014/main" id="{6520CA11-BE79-5882-5CB9-485B3232A2DF}"/>
              </a:ext>
            </a:extLst>
          </p:cNvPr>
          <p:cNvSpPr txBox="1"/>
          <p:nvPr/>
        </p:nvSpPr>
        <p:spPr>
          <a:xfrm>
            <a:off x="5807884" y="1321695"/>
            <a:ext cx="1107643"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转盘框架</a:t>
            </a:r>
          </a:p>
        </p:txBody>
      </p:sp>
      <p:sp>
        <p:nvSpPr>
          <p:cNvPr id="3" name="文本框 2">
            <a:extLst>
              <a:ext uri="{FF2B5EF4-FFF2-40B4-BE49-F238E27FC236}">
                <a16:creationId xmlns:a16="http://schemas.microsoft.com/office/drawing/2014/main" id="{8B24FA4F-9CC3-2582-416A-E4F7E16B4688}"/>
              </a:ext>
            </a:extLst>
          </p:cNvPr>
          <p:cNvSpPr txBox="1"/>
          <p:nvPr/>
        </p:nvSpPr>
        <p:spPr>
          <a:xfrm rot="21213201">
            <a:off x="10973609" y="1918652"/>
            <a:ext cx="738725"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夹爪</a:t>
            </a:r>
          </a:p>
        </p:txBody>
      </p:sp>
      <p:sp>
        <p:nvSpPr>
          <p:cNvPr id="4" name="文本框 3">
            <a:extLst>
              <a:ext uri="{FF2B5EF4-FFF2-40B4-BE49-F238E27FC236}">
                <a16:creationId xmlns:a16="http://schemas.microsoft.com/office/drawing/2014/main" id="{5275DF3D-109D-D622-6319-C7EBCAF01045}"/>
              </a:ext>
            </a:extLst>
          </p:cNvPr>
          <p:cNvSpPr txBox="1"/>
          <p:nvPr/>
        </p:nvSpPr>
        <p:spPr>
          <a:xfrm>
            <a:off x="6993525" y="3829335"/>
            <a:ext cx="914400"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电机</a:t>
            </a:r>
          </a:p>
        </p:txBody>
      </p:sp>
      <p:sp>
        <p:nvSpPr>
          <p:cNvPr id="5" name="文本框 4">
            <a:extLst>
              <a:ext uri="{FF2B5EF4-FFF2-40B4-BE49-F238E27FC236}">
                <a16:creationId xmlns:a16="http://schemas.microsoft.com/office/drawing/2014/main" id="{DDD6D5DA-7CF6-7C7B-3486-FD4AB8B9F3AC}"/>
              </a:ext>
            </a:extLst>
          </p:cNvPr>
          <p:cNvSpPr txBox="1"/>
          <p:nvPr/>
        </p:nvSpPr>
        <p:spPr>
          <a:xfrm rot="1084273">
            <a:off x="9095555" y="6134352"/>
            <a:ext cx="1153281"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爆炸视图</a:t>
            </a:r>
          </a:p>
        </p:txBody>
      </p:sp>
    </p:spTree>
    <p:extLst>
      <p:ext uri="{BB962C8B-B14F-4D97-AF65-F5344CB8AC3E}">
        <p14:creationId xmlns:p14="http://schemas.microsoft.com/office/powerpoint/2010/main" val="294466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8390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机械臂模型搭建</a:t>
            </a:r>
            <a:r>
              <a:rPr lang="en-GB" altLang="zh-CN" sz="1600" spc="600" dirty="0">
                <a:solidFill>
                  <a:srgbClr val="ED6C00"/>
                </a:solidFill>
                <a:latin typeface="Akrobat" panose="00000800000000000000" pitchFamily="50" charset="0"/>
                <a:ea typeface="思源黑体 CN Bold" panose="020B0800000000000000" pitchFamily="34" charset="-122"/>
              </a:rPr>
              <a:t>R</a:t>
            </a:r>
            <a:r>
              <a:rPr lang="en-US" altLang="zh-CN" sz="1600" spc="600" dirty="0">
                <a:solidFill>
                  <a:srgbClr val="ED6C00"/>
                </a:solidFill>
                <a:latin typeface="Akrobat" panose="00000800000000000000" pitchFamily="50" charset="0"/>
                <a:ea typeface="思源黑体 CN Bold" panose="020B0800000000000000" pitchFamily="34" charset="-122"/>
              </a:rPr>
              <a:t>obot </a:t>
            </a:r>
            <a:r>
              <a:rPr lang="en-GB" altLang="zh-CN" sz="1600" spc="600" dirty="0">
                <a:solidFill>
                  <a:srgbClr val="ED6C00"/>
                </a:solidFill>
                <a:latin typeface="Akrobat" panose="00000800000000000000" pitchFamily="50" charset="0"/>
                <a:ea typeface="思源黑体 CN Bold" panose="020B0800000000000000" pitchFamily="34" charset="-122"/>
              </a:rPr>
              <a:t>arm model construction</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27B4D583-ABDE-4612-A9D4-B527AF15D66A}"/>
              </a:ext>
            </a:extLst>
          </p:cNvPr>
          <p:cNvSpPr txBox="1"/>
          <p:nvPr/>
        </p:nvSpPr>
        <p:spPr>
          <a:xfrm>
            <a:off x="513495" y="1808163"/>
            <a:ext cx="8871131" cy="116679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实物</a:t>
            </a:r>
            <a:endParaRPr kumimoji="0" lang="en-US" altLang="zh-CN" sz="24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742950" marR="0" lvl="1"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零件组装及</a:t>
            </a:r>
            <a:r>
              <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3D</a:t>
            </a:r>
            <a:r>
              <a:rPr kumimoji="0" lang="zh-CN" altLang="en-US"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打印</a:t>
            </a:r>
            <a:endParaRPr kumimoji="0" lang="en-US" altLang="zh-CN" sz="1800"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25401" y="4214191"/>
            <a:ext cx="2150660" cy="2363846"/>
          </a:xfrm>
          <a:prstGeom prst="rect">
            <a:avLst/>
          </a:prstGeom>
        </p:spPr>
      </p:pic>
      <p:pic>
        <p:nvPicPr>
          <p:cNvPr id="3" name="图片 2">
            <a:extLst>
              <a:ext uri="{FF2B5EF4-FFF2-40B4-BE49-F238E27FC236}">
                <a16:creationId xmlns:a16="http://schemas.microsoft.com/office/drawing/2014/main" id="{CA90D345-F9F6-7676-9EC5-E700EE53A0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811606">
            <a:off x="4909356" y="1550043"/>
            <a:ext cx="3148405" cy="1770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F6EDDA97-9938-66EB-2219-A79A77EEF9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350291">
            <a:off x="1090135" y="3349514"/>
            <a:ext cx="3197250" cy="21581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图片 6">
            <a:extLst>
              <a:ext uri="{FF2B5EF4-FFF2-40B4-BE49-F238E27FC236}">
                <a16:creationId xmlns:a16="http://schemas.microsoft.com/office/drawing/2014/main" id="{F0CF6FEF-5425-6044-79FD-0E672EA7DE9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285" t="2222" b="32043"/>
          <a:stretch/>
        </p:blipFill>
        <p:spPr>
          <a:xfrm rot="300122">
            <a:off x="5416773" y="3681651"/>
            <a:ext cx="2508331" cy="2321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图片 18">
            <a:extLst>
              <a:ext uri="{FF2B5EF4-FFF2-40B4-BE49-F238E27FC236}">
                <a16:creationId xmlns:a16="http://schemas.microsoft.com/office/drawing/2014/main" id="{16CD114F-3BCB-41D6-60AC-074D59B8095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7565"/>
          <a:stretch/>
        </p:blipFill>
        <p:spPr>
          <a:xfrm>
            <a:off x="9270614" y="1713318"/>
            <a:ext cx="2150660" cy="23638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0" name="文本框 19">
            <a:extLst>
              <a:ext uri="{FF2B5EF4-FFF2-40B4-BE49-F238E27FC236}">
                <a16:creationId xmlns:a16="http://schemas.microsoft.com/office/drawing/2014/main" id="{3897118F-2C12-2505-52B4-AF8C874746E4}"/>
              </a:ext>
            </a:extLst>
          </p:cNvPr>
          <p:cNvSpPr txBox="1"/>
          <p:nvPr/>
        </p:nvSpPr>
        <p:spPr>
          <a:xfrm>
            <a:off x="2018997" y="5658632"/>
            <a:ext cx="2549420"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五自由度机械臂</a:t>
            </a:r>
          </a:p>
        </p:txBody>
      </p:sp>
      <p:sp>
        <p:nvSpPr>
          <p:cNvPr id="23" name="文本框 22">
            <a:extLst>
              <a:ext uri="{FF2B5EF4-FFF2-40B4-BE49-F238E27FC236}">
                <a16:creationId xmlns:a16="http://schemas.microsoft.com/office/drawing/2014/main" id="{4D267067-ED85-35DD-1090-18D61CFEF410}"/>
              </a:ext>
            </a:extLst>
          </p:cNvPr>
          <p:cNvSpPr txBox="1"/>
          <p:nvPr/>
        </p:nvSpPr>
        <p:spPr>
          <a:xfrm rot="766282">
            <a:off x="6346299" y="1083958"/>
            <a:ext cx="1417018" cy="369332"/>
          </a:xfrm>
          <a:prstGeom prst="rect">
            <a:avLst/>
          </a:prstGeom>
          <a:noFill/>
        </p:spPr>
        <p:txBody>
          <a:bodyPr wrap="square" rtlCol="0">
            <a:spAutoFit/>
          </a:bodyPr>
          <a:lstStyle/>
          <a:p>
            <a:r>
              <a:rPr lang="en-US" altLang="zh-CN" dirty="0">
                <a:solidFill>
                  <a:srgbClr val="3C3C3C"/>
                </a:solidFill>
                <a:ea typeface="思源黑体 CN Regular" panose="020B0500000000000000" pitchFamily="34" charset="-122"/>
                <a:cs typeface="Open Sans" panose="020B0606030504020204" pitchFamily="34" charset="0"/>
              </a:rPr>
              <a:t>3D</a:t>
            </a:r>
            <a:r>
              <a:rPr lang="zh-CN" altLang="en-US" dirty="0">
                <a:solidFill>
                  <a:srgbClr val="3C3C3C"/>
                </a:solidFill>
                <a:ea typeface="思源黑体 CN Regular" panose="020B0500000000000000" pitchFamily="34" charset="-122"/>
                <a:cs typeface="Open Sans" panose="020B0606030504020204" pitchFamily="34" charset="0"/>
              </a:rPr>
              <a:t>打印转盘</a:t>
            </a:r>
          </a:p>
        </p:txBody>
      </p:sp>
      <p:sp>
        <p:nvSpPr>
          <p:cNvPr id="24" name="文本框 23">
            <a:extLst>
              <a:ext uri="{FF2B5EF4-FFF2-40B4-BE49-F238E27FC236}">
                <a16:creationId xmlns:a16="http://schemas.microsoft.com/office/drawing/2014/main" id="{383B19D9-69AA-7147-CD58-860DC9C55B71}"/>
              </a:ext>
            </a:extLst>
          </p:cNvPr>
          <p:cNvSpPr txBox="1"/>
          <p:nvPr/>
        </p:nvSpPr>
        <p:spPr>
          <a:xfrm>
            <a:off x="8108487" y="4590167"/>
            <a:ext cx="1162127" cy="369332"/>
          </a:xfrm>
          <a:prstGeom prst="rect">
            <a:avLst/>
          </a:prstGeom>
          <a:noFill/>
        </p:spPr>
        <p:txBody>
          <a:bodyPr wrap="square" rtlCol="0">
            <a:spAutoFit/>
          </a:bodyPr>
          <a:lstStyle/>
          <a:p>
            <a:r>
              <a:rPr lang="zh-CN" altLang="en-US" dirty="0">
                <a:solidFill>
                  <a:srgbClr val="3C3C3C"/>
                </a:solidFill>
                <a:ea typeface="思源黑体 CN Regular" panose="020B0500000000000000" pitchFamily="34" charset="-122"/>
                <a:cs typeface="Open Sans" panose="020B0606030504020204" pitchFamily="34" charset="0"/>
              </a:rPr>
              <a:t>零件拼装</a:t>
            </a:r>
          </a:p>
        </p:txBody>
      </p:sp>
    </p:spTree>
    <p:extLst>
      <p:ext uri="{BB962C8B-B14F-4D97-AF65-F5344CB8AC3E}">
        <p14:creationId xmlns:p14="http://schemas.microsoft.com/office/powerpoint/2010/main" val="324251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8390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机械臂模型搭建</a:t>
            </a:r>
            <a:r>
              <a:rPr lang="en-GB" altLang="zh-CN" sz="1600" spc="600" dirty="0">
                <a:solidFill>
                  <a:srgbClr val="ED6C00"/>
                </a:solidFill>
                <a:latin typeface="Akrobat" panose="00000800000000000000" pitchFamily="50" charset="0"/>
                <a:ea typeface="思源黑体 CN Bold" panose="020B0800000000000000" pitchFamily="34" charset="-122"/>
              </a:rPr>
              <a:t>R</a:t>
            </a:r>
            <a:r>
              <a:rPr lang="en-US" altLang="zh-CN" sz="1600" spc="600" dirty="0">
                <a:solidFill>
                  <a:srgbClr val="ED6C00"/>
                </a:solidFill>
                <a:latin typeface="Akrobat" panose="00000800000000000000" pitchFamily="50" charset="0"/>
                <a:ea typeface="思源黑体 CN Bold" panose="020B0800000000000000" pitchFamily="34" charset="-122"/>
              </a:rPr>
              <a:t>obot </a:t>
            </a:r>
            <a:r>
              <a:rPr lang="en-GB" altLang="zh-CN" sz="1600" spc="600" dirty="0">
                <a:solidFill>
                  <a:srgbClr val="ED6C00"/>
                </a:solidFill>
                <a:latin typeface="Akrobat" panose="00000800000000000000" pitchFamily="50" charset="0"/>
                <a:ea typeface="思源黑体 CN Bold" panose="020B0800000000000000" pitchFamily="34" charset="-122"/>
              </a:rPr>
              <a:t>arm model construction</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27B4D583-ABDE-4612-A9D4-B527AF15D66A}"/>
              </a:ext>
            </a:extLst>
          </p:cNvPr>
          <p:cNvSpPr txBox="1"/>
          <p:nvPr/>
        </p:nvSpPr>
        <p:spPr>
          <a:xfrm>
            <a:off x="446882" y="1309578"/>
            <a:ext cx="11434261" cy="215167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存在问题</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L="742950" lvl="1" indent="-285750">
              <a:lnSpc>
                <a:spcPct val="150000"/>
              </a:lnSpc>
              <a:spcBef>
                <a:spcPts val="1200"/>
              </a:spcBef>
              <a:buFont typeface="Arial" panose="020B0604020202020204" pitchFamily="34" charset="0"/>
              <a:buChar char="•"/>
              <a:defRPr/>
            </a:pPr>
            <a:r>
              <a:rPr kumimoji="0" lang="zh-CN" altLang="en-US"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零件拼装部分，现有零件无法很好地固定并联的电机，因此购入了双头螺丝进行固定，但仍不是很稳定。</a:t>
            </a:r>
            <a:endParaRPr kumimoji="0" lang="en-US" altLang="zh-CN"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a:p>
            <a:pPr marL="742950" lvl="1" indent="-285750">
              <a:lnSpc>
                <a:spcPct val="150000"/>
              </a:lnSpc>
              <a:spcBef>
                <a:spcPts val="1200"/>
              </a:spcBef>
              <a:buFont typeface="Arial" panose="020B0604020202020204" pitchFamily="34" charset="0"/>
              <a:buChar char="•"/>
              <a:defRPr/>
            </a:pPr>
            <a:r>
              <a:rPr kumimoji="0" lang="en-US" altLang="zh-CN"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3D</a:t>
            </a:r>
            <a:r>
              <a:rPr kumimoji="0" lang="zh-CN" altLang="en-US"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打印部分由于打印尺寸的误差以及粗糙度问题，无法很好地按预想实现圆盘的转动，同时也因为没有合适的载体去安装圆台，所以临时将圆台作为安放单片机和提供手持握把的工具。</a:t>
            </a:r>
            <a:endParaRPr kumimoji="0" lang="en-US" altLang="zh-CN"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25401" y="4214191"/>
            <a:ext cx="2150660" cy="2363846"/>
          </a:xfrm>
          <a:prstGeom prst="rect">
            <a:avLst/>
          </a:prstGeom>
        </p:spPr>
      </p:pic>
      <p:sp>
        <p:nvSpPr>
          <p:cNvPr id="16" name="文本框 15">
            <a:extLst>
              <a:ext uri="{FF2B5EF4-FFF2-40B4-BE49-F238E27FC236}">
                <a16:creationId xmlns:a16="http://schemas.microsoft.com/office/drawing/2014/main" id="{7E0470C2-156B-8401-40D2-8ECD9713B1CD}"/>
              </a:ext>
            </a:extLst>
          </p:cNvPr>
          <p:cNvSpPr txBox="1"/>
          <p:nvPr/>
        </p:nvSpPr>
        <p:spPr>
          <a:xfrm>
            <a:off x="513495" y="3536853"/>
            <a:ext cx="9199734" cy="230556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改进想法</a:t>
            </a:r>
            <a:endParaRPr lang="en-US" altLang="zh-CN" sz="24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L="742950" lvl="1" indent="-285750">
              <a:lnSpc>
                <a:spcPct val="150000"/>
              </a:lnSpc>
              <a:spcBef>
                <a:spcPts val="1200"/>
              </a:spcBef>
              <a:buFont typeface="Arial" panose="020B0604020202020204" pitchFamily="34" charset="0"/>
              <a:buChar char="•"/>
              <a:defRPr/>
            </a:pPr>
            <a:r>
              <a:rPr kumimoji="0" lang="zh-CN" altLang="en-US"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夹爪部分比较粗糙，夹取实现较为困难，可以自己新建一个零件进行优化。</a:t>
            </a:r>
            <a:endParaRPr kumimoji="0" lang="en-US" altLang="zh-CN"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a:p>
            <a:pPr marL="742950" lvl="1" indent="-285750">
              <a:lnSpc>
                <a:spcPct val="150000"/>
              </a:lnSpc>
              <a:spcBef>
                <a:spcPts val="1200"/>
              </a:spcBef>
              <a:buFont typeface="Arial" panose="020B0604020202020204" pitchFamily="34" charset="0"/>
              <a:buChar char="•"/>
              <a:defRPr/>
            </a:pPr>
            <a:r>
              <a:rPr lang="en-US" altLang="zh-CN"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3D</a:t>
            </a:r>
            <a:r>
              <a:rPr lang="zh-CN" altLang="en-US"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rPr>
              <a:t>打印的公差控制上吸取教训，加大内外圈公差，保证基本转动。</a:t>
            </a:r>
            <a:endParaRPr lang="en-US" altLang="zh-CN" dirty="0">
              <a:solidFill>
                <a:srgbClr val="3C3C3C"/>
              </a:solidFill>
              <a:latin typeface="思源黑体 CN Regular" panose="020B0500000000000000" pitchFamily="34" charset="-122"/>
              <a:ea typeface="思源黑体 CN Regular" panose="020B0500000000000000" pitchFamily="34" charset="-122"/>
              <a:cs typeface="Open Sans" panose="020B0606030504020204" pitchFamily="34" charset="0"/>
            </a:endParaRPr>
          </a:p>
          <a:p>
            <a:pPr marL="742950" lvl="1" indent="-285750">
              <a:lnSpc>
                <a:spcPct val="150000"/>
              </a:lnSpc>
              <a:spcBef>
                <a:spcPts val="1200"/>
              </a:spcBef>
              <a:buFont typeface="Arial" panose="020B0604020202020204" pitchFamily="34" charset="0"/>
              <a:buChar char="•"/>
              <a:defRPr/>
            </a:pPr>
            <a:r>
              <a:rPr kumimoji="0" lang="zh-CN" altLang="en-US"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rPr>
              <a:t>转台部分还是需要轴承，单凭打印的结构无法顺滑地实现转动。</a:t>
            </a:r>
            <a:endParaRPr kumimoji="0" lang="en-US" altLang="zh-CN" b="0" i="0" u="none" strike="noStrike" kern="1200" cap="none" spc="0" normalizeH="0" baseline="0" noProof="0" dirty="0">
              <a:ln>
                <a:noFill/>
              </a:ln>
              <a:solidFill>
                <a:srgbClr val="3C3C3C"/>
              </a:solidFill>
              <a:effectLst/>
              <a:uLnTx/>
              <a:uFillTx/>
              <a:latin typeface="思源黑体 CN Regular" panose="020B0500000000000000" pitchFamily="34" charset="-122"/>
              <a:ea typeface="思源黑体 CN Regular" panose="020B0500000000000000" pitchFamily="34" charset="-122"/>
              <a:cs typeface="Open Sans" panose="020B0606030504020204" pitchFamily="34" charset="0"/>
            </a:endParaRPr>
          </a:p>
        </p:txBody>
      </p:sp>
    </p:spTree>
    <p:extLst>
      <p:ext uri="{BB962C8B-B14F-4D97-AF65-F5344CB8AC3E}">
        <p14:creationId xmlns:p14="http://schemas.microsoft.com/office/powerpoint/2010/main" val="230406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p:cNvSpPr txBox="1"/>
          <p:nvPr/>
        </p:nvSpPr>
        <p:spPr>
          <a:xfrm>
            <a:off x="350935" y="562149"/>
            <a:ext cx="47708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spc="300" dirty="0">
                <a:solidFill>
                  <a:srgbClr val="2F2E41"/>
                </a:solidFill>
                <a:latin typeface="思源黑体 CN Bold" panose="020B0800000000000000" pitchFamily="34" charset="-122"/>
                <a:ea typeface="思源黑体 CN Bold" panose="020B0800000000000000" pitchFamily="34" charset="-122"/>
                <a:cs typeface="+mn-cs"/>
              </a:rPr>
              <a:t>视觉识别处理</a:t>
            </a:r>
            <a:r>
              <a:rPr lang="en-US" altLang="zh-CN" sz="1600" spc="600" dirty="0">
                <a:solidFill>
                  <a:srgbClr val="ED6C00"/>
                </a:solidFill>
                <a:latin typeface="Akrobat" panose="00000800000000000000" pitchFamily="50" charset="0"/>
                <a:ea typeface="思源黑体 CN Bold" panose="020B0800000000000000" pitchFamily="34" charset="-122"/>
              </a:rPr>
              <a:t>Mediapipe</a:t>
            </a:r>
            <a:endParaRPr kumimoji="0" lang="zh-CN" altLang="en-US" sz="1600" b="0" i="0" u="none" strike="noStrike" kern="1200" cap="none" spc="6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5401" y="4214191"/>
            <a:ext cx="2150660" cy="2363846"/>
          </a:xfrm>
          <a:prstGeom prst="rect">
            <a:avLst/>
          </a:prstGeom>
        </p:spPr>
      </p:pic>
      <p:sp>
        <p:nvSpPr>
          <p:cNvPr id="14" name="文本框 13"/>
          <p:cNvSpPr txBox="1"/>
          <p:nvPr/>
        </p:nvSpPr>
        <p:spPr>
          <a:xfrm>
            <a:off x="7119003" y="1365330"/>
            <a:ext cx="4339086" cy="300351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考虑到在视觉识别方面，</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Python</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已经十分成熟了，所以使用</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Python</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的</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Opencv</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来进行视觉的读取和分析，由于我们最终的目标需要实现机械手臂在空间中进行，需要手臂上各个关节的坐标，但是考虑到笔记本电脑摄像头只能读取到特定点在平面上的坐标，所以我们需要可以由连续的平面图像得到特定点的</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3</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维坐标。</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155" y="1230630"/>
            <a:ext cx="6453505" cy="362585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724439" y="4878853"/>
            <a:ext cx="7505809" cy="193802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defRPr/>
            </a:pP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Meidapipe</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获取真实世界的</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3D</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训练数据、运用</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AR </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合成数据生成，使用于</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3D </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对象检测的 </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ML </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管道，将虚拟对象放置到具有 </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AR </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会话数据的场景中，这使我们能够利用相机姿势、检测到的平面和估计的照明来生成物理上可能的位置，并使用与场景匹配的照明。相较于昂贵的</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3D</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相机，</a:t>
            </a:r>
            <a:r>
              <a:rPr lang="en-US" altLang="zh-CN"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Mediapipe</a:t>
            </a:r>
            <a:r>
              <a:rPr lang="zh-CN" altLang="en-US" sz="1600" dirty="0">
                <a:solidFill>
                  <a:srgbClr val="06383C"/>
                </a:solidFill>
                <a:latin typeface="思源黑体 CN Bold" panose="020B0800000000000000" pitchFamily="34" charset="-122"/>
                <a:ea typeface="思源黑体 CN Bold" panose="020B0800000000000000" pitchFamily="34" charset="-122"/>
                <a:cs typeface="Open Sans" panose="020B0606030504020204" pitchFamily="34" charset="0"/>
              </a:rPr>
              <a:t>使用更加方便的解决方案。</a:t>
            </a:r>
            <a:endParaRPr kumimoji="0" lang="zh-CN" altLang="en-US" sz="1600" b="0" i="0" u="none" strike="noStrike" kern="1200" cap="none" spc="0" normalizeH="0" baseline="0" noProof="0" dirty="0">
              <a:ln>
                <a:noFill/>
              </a:ln>
              <a:solidFill>
                <a:srgbClr val="0638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QwYjA2ZTJkNDYwNTMwMGFkYmFlYmMwOGQ3OGU1YjIifQ=="/>
</p:tagLst>
</file>

<file path=ppt/theme/theme1.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1071</Words>
  <Application>Microsoft Office PowerPoint</Application>
  <PresentationFormat>宽屏</PresentationFormat>
  <Paragraphs>177</Paragraphs>
  <Slides>28</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Akrobat</vt:lpstr>
      <vt:lpstr>Akrobat Black</vt:lpstr>
      <vt:lpstr>等线</vt:lpstr>
      <vt:lpstr>思源黑体 CN Bold</vt:lpstr>
      <vt:lpstr>思源黑体 CN Light</vt:lpstr>
      <vt:lpstr>思源黑体 CN Regular</vt:lpstr>
      <vt:lpstr>宋体</vt:lpstr>
      <vt:lpstr>Arial</vt:lpstr>
      <vt:lpstr>Calibri</vt:lpstr>
      <vt:lpstr>Cambria Math</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 影</cp:lastModifiedBy>
  <cp:revision>137</cp:revision>
  <dcterms:created xsi:type="dcterms:W3CDTF">2019-12-12T09:10:00Z</dcterms:created>
  <dcterms:modified xsi:type="dcterms:W3CDTF">2023-12-15T07:18:06Z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A07FDCC1BBEF4C88BFA2B16FA3FC6BC3</vt:lpwstr>
  </property>
  <property fmtid="{D5CDD505-2E9C-101B-9397-08002B2CF9AE}" pid="3" name="KSOProductBuildVer">
    <vt:lpwstr>2052-11.1.0.11744</vt:lpwstr>
  </property>
</Properties>
</file>